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6" r:id="rId2"/>
    <p:sldMasterId id="2147483759" r:id="rId3"/>
    <p:sldMasterId id="2147483772" r:id="rId4"/>
  </p:sldMasterIdLst>
  <p:notesMasterIdLst>
    <p:notesMasterId r:id="rId25"/>
  </p:notesMasterIdLst>
  <p:sldIdLst>
    <p:sldId id="347" r:id="rId5"/>
    <p:sldId id="285" r:id="rId6"/>
    <p:sldId id="270" r:id="rId7"/>
    <p:sldId id="289" r:id="rId8"/>
    <p:sldId id="271" r:id="rId9"/>
    <p:sldId id="348" r:id="rId10"/>
    <p:sldId id="269" r:id="rId11"/>
    <p:sldId id="294" r:id="rId12"/>
    <p:sldId id="352" r:id="rId13"/>
    <p:sldId id="292" r:id="rId14"/>
    <p:sldId id="293" r:id="rId15"/>
    <p:sldId id="286" r:id="rId16"/>
    <p:sldId id="279" r:id="rId17"/>
    <p:sldId id="283" r:id="rId18"/>
    <p:sldId id="287" r:id="rId19"/>
    <p:sldId id="288" r:id="rId20"/>
    <p:sldId id="282" r:id="rId21"/>
    <p:sldId id="268" r:id="rId22"/>
    <p:sldId id="351" r:id="rId23"/>
    <p:sldId id="31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D8846C2-1430-4642-AF95-B2E789D1DA37}">
          <p14:sldIdLst>
            <p14:sldId id="347"/>
            <p14:sldId id="285"/>
            <p14:sldId id="270"/>
            <p14:sldId id="289"/>
            <p14:sldId id="271"/>
            <p14:sldId id="348"/>
            <p14:sldId id="269"/>
            <p14:sldId id="294"/>
            <p14:sldId id="352"/>
            <p14:sldId id="292"/>
            <p14:sldId id="293"/>
            <p14:sldId id="286"/>
            <p14:sldId id="279"/>
            <p14:sldId id="283"/>
            <p14:sldId id="287"/>
            <p14:sldId id="288"/>
            <p14:sldId id="282"/>
            <p14:sldId id="268"/>
            <p14:sldId id="351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789"/>
    <a:srgbClr val="045447"/>
    <a:srgbClr val="08A899"/>
    <a:srgbClr val="045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93" autoAdjust="0"/>
  </p:normalViewPr>
  <p:slideViewPr>
    <p:cSldViewPr>
      <p:cViewPr varScale="1">
        <p:scale>
          <a:sx n="81" d="100"/>
          <a:sy n="81" d="100"/>
        </p:scale>
        <p:origin x="15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7D544-523C-43C4-B7BC-20EA6A87CA12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1577-BA16-4B5C-BA6B-5AB617AB8B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5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BBDE-87FC-491E-A15D-E2C1D605EC5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1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57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9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8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4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3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3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89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5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1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23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2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131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0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20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1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86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07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09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80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5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70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4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14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1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14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7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44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8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9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D587-D16B-4AC8-A40C-791B70ABB280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96BA-A39C-4B3D-BF59-B172F615794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7362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9085-AFFB-4F43-BE8C-24EEA9023C69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235D-40A5-421B-B142-3ADD8091B5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85575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D66D-4585-4184-9D3B-F243832D9763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F9A1-6C8B-4D86-8420-B7A70536C8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2590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A72-C734-4248-A047-4A1A15A6EFF4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7BD7-4A6B-4F35-A6EC-E4DD4AE2A01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701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463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C3AB-5387-4F12-A39F-68DF9F79CB40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A806-5725-4505-81E2-C9155AD3F3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01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9B7D-6368-4C31-BA09-8D0C96EE2064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0AAC-2510-42DB-87B2-3429C1FE10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24134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CC76-5B22-4DE7-8EBE-D9360596D0D0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F595-00CF-45AB-92B5-A7CF054F28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77687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1F1-1BCE-4442-BC05-0C79E624336D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57F-3004-42FC-909E-803B9B47E4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1965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78BA-F5A1-4737-8152-623EB642CD85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DFA3-0F2C-43E4-AB6C-45FD13C482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0959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9222-C9D5-4239-8E2F-D3AC82F1C97F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C07D-F3DB-412F-A0AA-D419C2DFA1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3283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43E4-B5C5-42C3-AE5C-95AEDDF82E0B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16FE-6601-4521-8860-DC7D3902A6E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896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09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5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5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52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02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70DD-B856-4957-8AF3-45A4FA2B841E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C310-442E-4544-831D-15BD9E6FDC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4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4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70DD-B856-4957-8AF3-45A4FA2B84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C310-442E-4544-831D-15BD9E6FDC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9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8D787-51CC-4561-8F78-B9C033A57943}" type="datetimeFigureOut">
              <a:rPr lang="ru-RU"/>
              <a:pPr>
                <a:defRPr/>
              </a:pPr>
              <a:t>28.01.2019</a:t>
            </a:fld>
            <a:endParaRPr lang="ru-RU" dirty="0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84B2BCCC-FF3D-4A59-A37D-AA1ABDC544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0153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mordkovich@yandex.ru" TargetMode="External"/><Relationship Id="rId4" Type="http://schemas.openxmlformats.org/officeDocument/2006/relationships/hyperlink" Target="mailto:binom@lbz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lbz.ru/_img/promo/logo755x25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493868"/>
            <a:ext cx="1938850" cy="60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620688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А.Г.МОРДКОВИЧ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концепции развития математического образования РФ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417534"/>
            <a:ext cx="8089017" cy="440465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17534"/>
            <a:ext cx="8511026" cy="466166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 defTabSz="844083"/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главы. Трехуровневая система практических заданий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484784"/>
            <a:ext cx="3121786" cy="4311245"/>
          </a:xfrm>
          <a:prstGeom prst="rect">
            <a:avLst/>
          </a:prstGeom>
          <a:solidFill>
            <a:srgbClr val="08A8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>
                <a:solidFill>
                  <a:srgbClr val="1F497D">
                    <a:lumMod val="75000"/>
                  </a:srgbClr>
                </a:solidFill>
                <a:latin typeface="Myriad Pro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Myriad Pro" pitchFamily="34" charset="0"/>
              </a:rPr>
              <a:t>каждом параграфе даны упражнения трех уровней сложности: </a:t>
            </a:r>
          </a:p>
          <a:p>
            <a:pPr>
              <a:lnSpc>
                <a:spcPts val="1500"/>
              </a:lnSpc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</a:rPr>
              <a:t>  </a:t>
            </a:r>
            <a:r>
              <a:rPr lang="ru-RU" sz="1200" b="1" dirty="0">
                <a:solidFill>
                  <a:prstClr val="black"/>
                </a:solidFill>
                <a:latin typeface="Myriad Pro" pitchFamily="34" charset="0"/>
              </a:rPr>
              <a:t>высокого, 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prstClr val="black"/>
                </a:solidFill>
                <a:latin typeface="Myriad Pro" pitchFamily="34" charset="0"/>
              </a:rPr>
              <a:t>  повышенного, </a:t>
            </a:r>
          </a:p>
          <a:p>
            <a:pPr>
              <a:lnSpc>
                <a:spcPts val="1500"/>
              </a:lnSpc>
            </a:pPr>
            <a:r>
              <a:rPr lang="ru-RU" sz="1200" b="1" dirty="0">
                <a:solidFill>
                  <a:prstClr val="black"/>
                </a:solidFill>
                <a:latin typeface="Myriad Pro" pitchFamily="34" charset="0"/>
              </a:rPr>
              <a:t>  базового.</a:t>
            </a: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</a:rPr>
              <a:t>    Это позволяет использовать учебники в классах с разной подготовкой учеников. </a:t>
            </a: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</a:rPr>
              <a:t>В каждом блоке однотипных упражнений выдержана линия постепенного нарастания уровня сложности: от базового к высокому.</a:t>
            </a: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</a:rPr>
              <a:t>В конце каждого параграфа даны упражнения для повторения.</a:t>
            </a: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</a:rPr>
              <a:t>Ко всем упражнениям, кроме базового уровня, имеются ответы. </a:t>
            </a: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</p:txBody>
      </p:sp>
      <p:pic>
        <p:nvPicPr>
          <p:cNvPr id="13" name="Содержимое 5"/>
          <p:cNvPicPr>
            <a:picLocks noChangeAspect="1"/>
          </p:cNvPicPr>
          <p:nvPr/>
        </p:nvPicPr>
        <p:blipFill rotWithShape="1">
          <a:blip r:embed="rId2" cstate="print"/>
          <a:srcRect l="28163" t="977" r="27163" b="2548"/>
          <a:stretch/>
        </p:blipFill>
        <p:spPr>
          <a:xfrm>
            <a:off x="179512" y="836712"/>
            <a:ext cx="4392488" cy="54503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72784" y="260648"/>
            <a:ext cx="7825057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</a:rPr>
              <a:t>  </a:t>
            </a:r>
            <a:r>
              <a:rPr lang="ru-RU" sz="1400" b="1" cap="all" dirty="0">
                <a:solidFill>
                  <a:prstClr val="black"/>
                </a:solidFill>
                <a:latin typeface="Myriad Pro" pitchFamily="34" charset="0"/>
              </a:rPr>
              <a:t>Структура главы. Трёхуровневая Система практических заданий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092574" y="2420888"/>
            <a:ext cx="1199506" cy="28803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 flipV="1">
            <a:off x="4206274" y="1844825"/>
            <a:ext cx="990515" cy="1426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540605" y="2191167"/>
            <a:ext cx="1656184" cy="1877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1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8820472" cy="339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844083">
              <a:spcBef>
                <a:spcPct val="0"/>
              </a:spcBef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</p:spPr>
        <p:txBody>
          <a:bodyPr anchor="t">
            <a:noAutofit/>
          </a:bodyPr>
          <a:lstStyle/>
          <a:p>
            <a:pPr algn="l"/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главы. Обобщение, повторение, самопроверка, доп.материалы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424421"/>
            <a:ext cx="2448272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>
                <a:solidFill>
                  <a:prstClr val="black"/>
                </a:solidFill>
                <a:latin typeface="Myriad Pro" pitchFamily="34" charset="0"/>
              </a:rPr>
              <a:t>.</a:t>
            </a: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27951" t="977" r="27950" b="2358"/>
          <a:stretch/>
        </p:blipFill>
        <p:spPr>
          <a:xfrm>
            <a:off x="591910" y="691535"/>
            <a:ext cx="1881028" cy="260455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Содержимое 8"/>
          <p:cNvPicPr>
            <a:picLocks noGrp="1" noChangeAspect="1"/>
          </p:cNvPicPr>
          <p:nvPr/>
        </p:nvPicPr>
        <p:blipFill rotWithShape="1">
          <a:blip r:embed="rId4" cstate="print"/>
          <a:srcRect l="28920" t="976" r="27163" b="5139"/>
          <a:stretch/>
        </p:blipFill>
        <p:spPr>
          <a:xfrm>
            <a:off x="2472938" y="802067"/>
            <a:ext cx="1892502" cy="25934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28990" t="977" r="27163" b="977"/>
          <a:stretch/>
        </p:blipFill>
        <p:spPr>
          <a:xfrm>
            <a:off x="914519" y="3534900"/>
            <a:ext cx="2015161" cy="27127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/>
          <a:srcRect l="28958" t="2378" r="27951" b="5097"/>
          <a:stretch/>
        </p:blipFill>
        <p:spPr>
          <a:xfrm>
            <a:off x="2929680" y="3695806"/>
            <a:ext cx="2051222" cy="268552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564670" y="1373577"/>
            <a:ext cx="3255803" cy="2893100"/>
          </a:xfrm>
          <a:prstGeom prst="rect">
            <a:avLst/>
          </a:prstGeom>
          <a:solidFill>
            <a:srgbClr val="08A899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В конце каждой главы:</a:t>
            </a:r>
          </a:p>
          <a:p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подводятся итоги изученного;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Myriad Pro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даны вопросы для  повторения;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Myriad Pro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есть тест для самопроверки;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Myriad Pro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предложены  дополнительные задания по теме;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Myriad Pro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приводятся сведения из истории математики.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2472938" y="3359995"/>
            <a:ext cx="3091732" cy="285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172317" y="1409377"/>
            <a:ext cx="1392353" cy="5074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372784" y="260648"/>
            <a:ext cx="7871623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cap="all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</a:rPr>
              <a:t>  </a:t>
            </a:r>
            <a:r>
              <a:rPr lang="ru-RU" sz="1400" b="1" cap="all" dirty="0">
                <a:solidFill>
                  <a:prstClr val="black"/>
                </a:solidFill>
                <a:latin typeface="Myriad Pro" pitchFamily="34" charset="0"/>
              </a:rPr>
              <a:t>Структура главы. обобщение, повторение, самопроверка,  </a:t>
            </a:r>
          </a:p>
          <a:p>
            <a:r>
              <a:rPr lang="ru-RU" sz="1400" b="1" cap="all" dirty="0">
                <a:solidFill>
                  <a:prstClr val="black"/>
                </a:solidFill>
                <a:latin typeface="Myriad Pro" pitchFamily="34" charset="0"/>
              </a:rPr>
              <a:t>дополнительные материалы </a:t>
            </a: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>
            <a:off x="4211960" y="2348880"/>
            <a:ext cx="135271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 flipH="1">
            <a:off x="4211960" y="3789040"/>
            <a:ext cx="135271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  <a:stCxn id="3" idx="1"/>
          </p:cNvCxnSpPr>
          <p:nvPr/>
        </p:nvCxnSpPr>
        <p:spPr>
          <a:xfrm flipH="1">
            <a:off x="4211960" y="2820127"/>
            <a:ext cx="1352710" cy="2488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18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4"/>
            <a:ext cx="8100392" cy="339552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 defTabSz="844083"/>
            <a:b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Примерное поурочное планирование . 7 класс</a:t>
            </a:r>
            <a:b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7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73941" y="188640"/>
            <a:ext cx="7344816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 </a:t>
            </a:r>
          </a:p>
          <a:p>
            <a:pPr algn="l"/>
            <a:r>
              <a:rPr lang="ru-RU" sz="1400" b="1" cap="all" dirty="0">
                <a:solidFill>
                  <a:srgbClr val="09A789"/>
                </a:solidFill>
                <a:latin typeface="Maryad pro"/>
              </a:rPr>
              <a:t>		</a:t>
            </a:r>
            <a:r>
              <a:rPr lang="ru-RU" sz="1600" b="1" dirty="0">
                <a:latin typeface="Maryad pro"/>
              </a:rPr>
              <a:t>Примерное поурочное планирование. 7 класс (102 ч) </a:t>
            </a:r>
            <a:endParaRPr lang="ru-RU" sz="1600" b="1" dirty="0">
              <a:latin typeface="Maryad pro"/>
              <a:ea typeface="Times New Roman" panose="02020603050405020304" pitchFamily="18" charset="0"/>
            </a:endParaRPr>
          </a:p>
          <a:p>
            <a:pPr algn="l"/>
            <a:endParaRPr lang="ru-RU" sz="1400" b="1" cap="all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F5BA1C-32B3-45C3-8DDA-1504D3F03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4648466" cy="56587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E1BF617-6268-4A57-91BB-0B2F84835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23" y="1453752"/>
            <a:ext cx="4077363" cy="43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3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844083">
              <a:spcBef>
                <a:spcPct val="0"/>
              </a:spcBef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5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Примерное поурочное планирование. </a:t>
            </a:r>
            <a:r>
              <a:rPr lang="en-US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класс</a:t>
            </a:r>
            <a:br>
              <a:rPr lang="ru-RU" sz="900" cap="all" spc="100" dirty="0">
                <a:solidFill>
                  <a:schemeClr val="bg1"/>
                </a:solidFill>
                <a:latin typeface="Myriad Pro" pitchFamily="34" charset="0"/>
              </a:rPr>
            </a:br>
            <a:endParaRPr lang="ru-RU" sz="900" cap="all" spc="1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9064" y="272799"/>
            <a:ext cx="7344816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</a:p>
          <a:p>
            <a:r>
              <a:rPr lang="ru-RU" sz="1600" b="1" dirty="0">
                <a:latin typeface="Maryad pro"/>
              </a:rPr>
              <a:t>Примерное поурочное планирование. </a:t>
            </a:r>
            <a:r>
              <a:rPr lang="en-US" sz="1600" b="1" dirty="0">
                <a:latin typeface="Maryad pro"/>
              </a:rPr>
              <a:t>8</a:t>
            </a:r>
            <a:r>
              <a:rPr lang="ru-RU" sz="1600" b="1" dirty="0">
                <a:latin typeface="Maryad pro"/>
              </a:rPr>
              <a:t> класс (102 ч)</a:t>
            </a:r>
            <a:endParaRPr lang="ru-RU" sz="1600" b="1" dirty="0">
              <a:latin typeface="Maryad pro"/>
              <a:ea typeface="Times New Roman" panose="02020603050405020304" pitchFamily="18" charset="0"/>
            </a:endParaRPr>
          </a:p>
          <a:p>
            <a:pPr algn="l"/>
            <a:endParaRPr lang="ru-RU" sz="1400" b="1" cap="all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4E41F5-45FD-458B-AF09-DB57B6454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5" y="1028700"/>
            <a:ext cx="4654067" cy="54543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9A9FB03-E711-4654-ADE4-727EF5F15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28700"/>
            <a:ext cx="4079955" cy="54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2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-3368" y="6525344"/>
            <a:ext cx="7524328" cy="339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844083">
              <a:spcBef>
                <a:spcPct val="0"/>
              </a:spcBef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955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Примерное поурочное планирование . </a:t>
            </a:r>
            <a:r>
              <a:rPr lang="en-US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класс</a:t>
            </a:r>
            <a:b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7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260648"/>
            <a:ext cx="7344816" cy="8925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</a:p>
          <a:p>
            <a:pPr algn="l"/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</a:rPr>
              <a:t>		</a:t>
            </a:r>
            <a:r>
              <a:rPr lang="ru-RU" sz="1600" b="1" dirty="0">
                <a:latin typeface="Maryad pro"/>
              </a:rPr>
              <a:t>Примерное поурочное планирование. 9 класс (102 ч)</a:t>
            </a:r>
          </a:p>
          <a:p>
            <a:pPr algn="l"/>
            <a:endParaRPr lang="ru-RU" sz="1400" b="1" cap="all" dirty="0">
              <a:solidFill>
                <a:srgbClr val="09A789"/>
              </a:solidFill>
              <a:latin typeface="Myriad Pro" pitchFamily="34" charset="0"/>
            </a:endParaRPr>
          </a:p>
          <a:p>
            <a:pPr algn="l"/>
            <a:endParaRPr lang="ru-RU" sz="1400" b="1" cap="all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D158C6-1657-48DB-A7B7-3AEB2A61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354502" cy="54427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0C8FA1-2D66-4C58-BAE4-F887D4436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52" y="1882875"/>
            <a:ext cx="4251334" cy="349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 defTabSz="844083"/>
            <a:b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Примерное поурочное планирование . 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класс</a:t>
            </a:r>
            <a:b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7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1540" y="99701"/>
            <a:ext cx="7344816" cy="8925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 и начала математического анализа</a:t>
            </a:r>
          </a:p>
          <a:p>
            <a:pPr algn="l"/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</a:rPr>
              <a:t>		</a:t>
            </a:r>
            <a:r>
              <a:rPr lang="ru-RU" sz="1600" b="1" dirty="0">
                <a:latin typeface="Maryad pro"/>
              </a:rPr>
              <a:t>Примерное поурочное планирование. 10 класс (102 ч)</a:t>
            </a:r>
          </a:p>
          <a:p>
            <a:pPr algn="l"/>
            <a:endParaRPr lang="ru-RU" sz="1400" b="1" cap="all" dirty="0">
              <a:solidFill>
                <a:srgbClr val="09A789"/>
              </a:solidFill>
              <a:latin typeface="Myriad Pro" pitchFamily="34" charset="0"/>
            </a:endParaRPr>
          </a:p>
          <a:p>
            <a:pPr algn="l"/>
            <a:endParaRPr lang="ru-RU" sz="1400" b="1" cap="all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AC5F76-6947-42F0-B4B5-55BC29286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9" y="571558"/>
            <a:ext cx="4160355" cy="59395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AE4435-D8B2-4030-95A4-F3ED7FB28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54" y="1130607"/>
            <a:ext cx="4417425" cy="50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-6736" y="6495776"/>
            <a:ext cx="7524328" cy="362224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95776"/>
            <a:ext cx="8100392" cy="391793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 defTabSz="844083"/>
            <a:b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Примерное поурочное планирование. 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  <a:b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17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260648"/>
            <a:ext cx="7344816" cy="8925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 и начала математического анализа</a:t>
            </a:r>
          </a:p>
          <a:p>
            <a:pPr algn="l"/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</a:rPr>
              <a:t>		</a:t>
            </a:r>
            <a:r>
              <a:rPr lang="ru-RU" sz="1600" b="1" dirty="0">
                <a:latin typeface="Maryad pro"/>
              </a:rPr>
              <a:t>Примерное поурочное планирование. 1</a:t>
            </a:r>
            <a:r>
              <a:rPr lang="en-US" sz="1600" b="1" dirty="0">
                <a:latin typeface="Maryad pro"/>
              </a:rPr>
              <a:t>1</a:t>
            </a:r>
            <a:r>
              <a:rPr lang="ru-RU" sz="1600" b="1" dirty="0">
                <a:latin typeface="Maryad pro"/>
              </a:rPr>
              <a:t> класс (102 ч)</a:t>
            </a:r>
          </a:p>
          <a:p>
            <a:pPr algn="l"/>
            <a:endParaRPr lang="ru-RU" sz="1400" b="1" cap="all" dirty="0">
              <a:solidFill>
                <a:srgbClr val="09A789"/>
              </a:solidFill>
              <a:latin typeface="Myriad Pro" pitchFamily="34" charset="0"/>
            </a:endParaRPr>
          </a:p>
          <a:p>
            <a:pPr algn="l"/>
            <a:endParaRPr lang="ru-RU" sz="1400" b="1" cap="all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299801-C54A-4353-96F4-0D24FB33E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88" y="1988841"/>
            <a:ext cx="4171492" cy="3672408"/>
          </a:xfrm>
          <a:prstGeom prst="rect">
            <a:avLst/>
          </a:prstGeom>
        </p:spPr>
      </p:pic>
      <p:pic>
        <p:nvPicPr>
          <p:cNvPr id="10" name="Рисунок 9" descr="11 класс поурочка для през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445" y="1124745"/>
            <a:ext cx="447797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2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391021" y="5877272"/>
            <a:ext cx="5045075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b="0" dirty="0">
                <a:solidFill>
                  <a:schemeClr val="tx1"/>
                </a:solidFill>
              </a:rPr>
              <a:t>чтение графика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3809305" y="2645807"/>
            <a:ext cx="5083175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графическое решение уравнений, систем уравнений и неравенств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3131840" y="1340768"/>
            <a:ext cx="576064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chemeClr val="tx1"/>
                </a:solidFill>
              </a:rPr>
              <a:t> отыскание наибольшего и наименьшего</a:t>
            </a:r>
          </a:p>
          <a:p>
            <a:pPr>
              <a:buClr>
                <a:srgbClr val="990033"/>
              </a:buClr>
              <a:buFont typeface="Wingdings" pitchFamily="2" charset="2"/>
              <a:buNone/>
            </a:pPr>
            <a:r>
              <a:rPr lang="ru-RU" sz="2000" b="0" dirty="0">
                <a:solidFill>
                  <a:schemeClr val="tx1"/>
                </a:solidFill>
              </a:rPr>
              <a:t>значений функции на заданном промежутке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539552" y="571558"/>
            <a:ext cx="4910584" cy="4426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chemeClr val="tx1"/>
                </a:solidFill>
              </a:rPr>
              <a:t> 	преобразование графиков</a:t>
            </a: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3759200" y="4005064"/>
            <a:ext cx="5054600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chemeClr val="tx1"/>
                </a:solidFill>
              </a:rPr>
              <a:t>	функциональная символика</a:t>
            </a: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3059832" y="4941168"/>
            <a:ext cx="5054600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chemeClr val="tx1"/>
                </a:solidFill>
              </a:rPr>
              <a:t>	кусочно-заданные функции</a:t>
            </a:r>
          </a:p>
        </p:txBody>
      </p:sp>
      <p:sp>
        <p:nvSpPr>
          <p:cNvPr id="41992" name="Oval 12"/>
          <p:cNvSpPr>
            <a:spLocks noChangeArrowheads="1"/>
          </p:cNvSpPr>
          <p:nvPr/>
        </p:nvSpPr>
        <p:spPr bwMode="auto">
          <a:xfrm>
            <a:off x="215900" y="1744213"/>
            <a:ext cx="3059956" cy="30964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1993" name="Rectangle 5"/>
          <p:cNvSpPr>
            <a:spLocks noChangeArrowheads="1"/>
          </p:cNvSpPr>
          <p:nvPr/>
        </p:nvSpPr>
        <p:spPr bwMode="auto">
          <a:xfrm>
            <a:off x="539552" y="2492897"/>
            <a:ext cx="23832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chemeClr val="bg1"/>
                </a:solidFill>
              </a:rPr>
              <a:t>Инвариантное ядро</a:t>
            </a:r>
          </a:p>
          <a:p>
            <a:pPr algn="ctr"/>
            <a:r>
              <a:rPr lang="ru-RU" sz="1600" b="0" i="0" dirty="0">
                <a:solidFill>
                  <a:schemeClr val="bg1"/>
                </a:solidFill>
              </a:rPr>
              <a:t>(универсальное для изучения каждого класса функций) </a:t>
            </a:r>
          </a:p>
          <a:p>
            <a:endParaRPr lang="ru-RU" sz="2000" b="0" i="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CB80F5-A7F9-420D-A697-9A08A2C67365}"/>
              </a:ext>
            </a:extLst>
          </p:cNvPr>
          <p:cNvSpPr/>
          <p:nvPr/>
        </p:nvSpPr>
        <p:spPr>
          <a:xfrm rot="10800000" flipV="1">
            <a:off x="0" y="6545832"/>
            <a:ext cx="7524328" cy="339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844083">
              <a:spcBef>
                <a:spcPct val="0"/>
              </a:spcBef>
            </a:pP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упражнений при изучении функций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41D5915-7632-4FE6-A3E2-77088A4B38BD}"/>
              </a:ext>
            </a:extLst>
          </p:cNvPr>
          <p:cNvSpPr txBox="1">
            <a:spLocks/>
          </p:cNvSpPr>
          <p:nvPr/>
        </p:nvSpPr>
        <p:spPr>
          <a:xfrm>
            <a:off x="539552" y="116632"/>
            <a:ext cx="7848872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  <a:r>
              <a:rPr lang="ru-RU" sz="1400" b="1" cap="all" dirty="0">
                <a:solidFill>
                  <a:srgbClr val="09A789"/>
                </a:solidFill>
                <a:latin typeface="Myriad Pro" pitchFamily="34" charset="0"/>
              </a:rPr>
              <a:t>	 </a:t>
            </a:r>
            <a:r>
              <a:rPr lang="ru-RU" sz="1400" b="1" dirty="0">
                <a:latin typeface="Maryad pro"/>
              </a:rPr>
              <a:t>СИСТЕМА УПРАЖНЕНИЙ ПРИ ИЗУЧЕНИИ ФУНКЦИОНАЛЬНОГО МАТЕРИАЛА</a:t>
            </a:r>
          </a:p>
          <a:p>
            <a:pPr algn="l"/>
            <a:endParaRPr lang="ru-RU" sz="1400" b="1" cap="all" dirty="0">
              <a:solidFill>
                <a:srgbClr val="09A789"/>
              </a:solidFill>
              <a:latin typeface="Myriad Pro" pitchFamily="34" charset="0"/>
            </a:endParaRPr>
          </a:p>
          <a:p>
            <a:pPr algn="l"/>
            <a:endParaRPr lang="ru-RU" sz="1400" b="1" cap="all" dirty="0"/>
          </a:p>
        </p:txBody>
      </p:sp>
    </p:spTree>
    <p:extLst>
      <p:ext uri="{BB962C8B-B14F-4D97-AF65-F5344CB8AC3E}">
        <p14:creationId xmlns:p14="http://schemas.microsoft.com/office/powerpoint/2010/main" val="25964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10" grpId="0" animBg="1"/>
      <p:bldP spid="72711" grpId="0" animBg="1"/>
      <p:bldP spid="72713" grpId="0" animBg="1"/>
      <p:bldP spid="72714" grpId="0" animBg="1"/>
      <p:bldP spid="727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844083">
              <a:spcBef>
                <a:spcPct val="0"/>
              </a:spcBef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9552"/>
          </a:xfrm>
        </p:spPr>
        <p:txBody>
          <a:bodyPr anchor="t">
            <a:noAutofit/>
          </a:bodyPr>
          <a:lstStyle/>
          <a:p>
            <a:pPr algn="l"/>
            <a:r>
              <a:rPr lang="ru-RU" sz="1700" cap="all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729" y="832135"/>
            <a:ext cx="3600400" cy="5193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Учебники В. А. Смирнова и И. М. Смирновой следуют традициям отечественного геометрического образования. Строгость и четкость изложения сочетаются с доступностью и наглядностью. Учебники имеют небольшой объем, позволяющий сосредоточить усилия учащихся на основных результатах обучения.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Большое внимание уделено интересу и мотивации учащихся к обучению геометрии. С этой целью в учебники помимо традиционного материала включены исторические сведения, материал научно-популярного и прикладного характера, задачи практической направленности.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ts val="1500"/>
              </a:lnSpc>
            </a:pPr>
            <a:r>
              <a:rPr lang="ru-RU" sz="1100" dirty="0">
                <a:latin typeface="Myriad Pro" pitchFamily="34" charset="0"/>
              </a:rPr>
              <a:t>Каждая глава начинается с изображения интересного архитектурного сооружения России, поскольку объекты градостроительства, сочетающие в себе фантазию, красоту и практичность, дают нам возможность увидеть и ощутить многообразие геометрических форм.</a:t>
            </a:r>
          </a:p>
          <a:p>
            <a:pPr>
              <a:lnSpc>
                <a:spcPts val="1500"/>
              </a:lnSpc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>
                <a:latin typeface="Myriad Pro" pitchFamily="34" charset="0"/>
              </a:rPr>
              <a:t>Содержание учебников соответствует требованиям Федерального государственного образовательного стандарта общего образования. </a:t>
            </a:r>
            <a:endParaRPr lang="en-US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200" dirty="0">
              <a:latin typeface="Myriad Pro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5" y="260648"/>
            <a:ext cx="7439576" cy="43088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ГеОМЕТРИЯ</a:t>
            </a:r>
            <a:r>
              <a:rPr lang="ru-RU" sz="1400" cap="all" dirty="0">
                <a:solidFill>
                  <a:srgbClr val="00B0F0"/>
                </a:solidFill>
                <a:latin typeface="Myriad Pro" pitchFamily="34" charset="0"/>
              </a:rPr>
              <a:t>  </a:t>
            </a:r>
            <a:r>
              <a:rPr lang="ru-RU" sz="1400" cap="all" dirty="0">
                <a:solidFill>
                  <a:srgbClr val="09A789"/>
                </a:solidFill>
                <a:latin typeface="Myriad Pro" pitchFamily="34" charset="0"/>
              </a:rPr>
              <a:t> </a:t>
            </a:r>
            <a:r>
              <a:rPr lang="ru-RU" sz="1400" b="1" cap="all" dirty="0">
                <a:latin typeface="Myriad Pro" pitchFamily="34" charset="0"/>
              </a:rPr>
              <a:t>серия учебников. 7, 8, 9, 10, 11 классы</a:t>
            </a:r>
            <a:br>
              <a:rPr lang="ru-RU" sz="1400" b="1" cap="all" dirty="0">
                <a:latin typeface="Myriad Pro" pitchFamily="34" charset="0"/>
              </a:rPr>
            </a:br>
            <a:endParaRPr lang="ru-RU" sz="1400" cap="all" dirty="0">
              <a:latin typeface="Myriad Pro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6E3620-7DA4-4881-8870-0C318F1B7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8" y="3744599"/>
            <a:ext cx="1122844" cy="14211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78A63F-7473-4D80-B371-B05F2254F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78" y="4467948"/>
            <a:ext cx="1140578" cy="144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6EF0BE-402C-4A0F-944B-C8ECB695EC6B}"/>
              </a:ext>
            </a:extLst>
          </p:cNvPr>
          <p:cNvSpPr txBox="1"/>
          <p:nvPr/>
        </p:nvSpPr>
        <p:spPr>
          <a:xfrm>
            <a:off x="422315" y="3318023"/>
            <a:ext cx="1341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  <a:latin typeface="Meiryo" panose="020B0400000000000000" pitchFamily="34" charset="-128"/>
                <a:ea typeface="Meiryo" panose="020B0400000000000000" pitchFamily="34" charset="-128"/>
              </a:rPr>
              <a:t>Готовится к изданию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512255-9345-4D2D-A87C-DB02C2962AA1}"/>
              </a:ext>
            </a:extLst>
          </p:cNvPr>
          <p:cNvSpPr txBox="1"/>
          <p:nvPr/>
        </p:nvSpPr>
        <p:spPr>
          <a:xfrm>
            <a:off x="2061750" y="4043173"/>
            <a:ext cx="1341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  <a:latin typeface="Meiryo" panose="020B0400000000000000" pitchFamily="34" charset="-128"/>
                <a:ea typeface="Meiryo" panose="020B0400000000000000" pitchFamily="34" charset="-128"/>
              </a:rPr>
              <a:t>Готовится к изданию</a:t>
            </a:r>
          </a:p>
        </p:txBody>
      </p:sp>
      <p:pic>
        <p:nvPicPr>
          <p:cNvPr id="14" name="Рисунок 13" descr="0122_COVER_BIN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764706"/>
            <a:ext cx="1133335" cy="1440158"/>
          </a:xfrm>
          <a:prstGeom prst="rect">
            <a:avLst/>
          </a:prstGeom>
        </p:spPr>
      </p:pic>
      <p:pic>
        <p:nvPicPr>
          <p:cNvPr id="15" name="Рисунок 14" descr="0123_Cover_BIN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3" y="1340769"/>
            <a:ext cx="1131827" cy="1440159"/>
          </a:xfrm>
          <a:prstGeom prst="rect">
            <a:avLst/>
          </a:prstGeom>
        </p:spPr>
      </p:pic>
      <p:pic>
        <p:nvPicPr>
          <p:cNvPr id="17" name="Рисунок 16" descr="0124_Cover_BIN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3" y="2420888"/>
            <a:ext cx="113333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7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 defTabSz="844083"/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Отличительные особенности УМК по геометрии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4" y="260648"/>
            <a:ext cx="4991303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геометрия</a:t>
            </a:r>
            <a:b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D196A51-E6BA-4A87-8550-6A7FB4560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16483"/>
              </p:ext>
            </p:extLst>
          </p:nvPr>
        </p:nvGraphicFramePr>
        <p:xfrm>
          <a:off x="251520" y="620689"/>
          <a:ext cx="8640960" cy="5080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3950927129"/>
                    </a:ext>
                  </a:extLst>
                </a:gridCol>
              </a:tblGrid>
              <a:tr h="644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all" dirty="0">
                          <a:solidFill>
                            <a:schemeClr val="tx1"/>
                          </a:solidFill>
                          <a:latin typeface="Myriad Pro" pitchFamily="34" charset="0"/>
                          <a:ea typeface="+mj-ea"/>
                          <a:cs typeface="+mj-cs"/>
                        </a:rPr>
                        <a:t>ОСОБЕННОСТИ НОВЫХ УМК по геометрии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8325"/>
                  </a:ext>
                </a:extLst>
              </a:tr>
              <a:tr h="403329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Преемственность. Опора на традиции отечественного геометрического образования, заложенные еще в учебнике А.П. Киселева.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Наглядность. Развитие геометрических представлений. Наличие большого числа рисунков, заданий на изображение геометрических фигур, проведение дополнительных построений.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Научность. Развитие логического мышления. Наличие большого числа задач на доказательство.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Доступность. Учёт возрастных и индивидуальных особенностей учащихся.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Систематичность. Опора последующего материала на предыдущий.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Последовательность. Расположение материала от частного к общему, от простого к сложному.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Практическая направленность. Наличие примеров и задач с практическим содержанием.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Ориентация на достижение результатов обучения, подготовку к ОГЭ и ЕГЭ по математике.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Наличие дополнительного научно-популярного материала (со звёздочкой), для привлечения школьников к исследовательской и проектной деятельностям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Наличие презентаций, методических пособий, дополнительных сборников задач в открытом доступе.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Наличие пособий по использованию компьютерных программ в обучении геометрии.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Maryad pro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66676"/>
                  </a:ext>
                </a:extLst>
              </a:tr>
              <a:tr h="290522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  <a:cs typeface="+mn-cs"/>
                        </a:rPr>
                        <a:t>  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3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64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 defTabSz="844083"/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Автор методики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620688"/>
            <a:ext cx="5974995" cy="5586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b="1" dirty="0">
                <a:latin typeface="Maryad pro"/>
              </a:rPr>
              <a:t>Ученая степень: </a:t>
            </a:r>
            <a:r>
              <a:rPr lang="ru-RU" sz="1100" dirty="0">
                <a:latin typeface="Maryad pro"/>
              </a:rPr>
              <a:t>доктор педагогических наук</a:t>
            </a:r>
          </a:p>
          <a:p>
            <a:r>
              <a:rPr lang="ru-RU" sz="1100" b="1" dirty="0">
                <a:latin typeface="Maryad pro"/>
              </a:rPr>
              <a:t>Ученое звание:</a:t>
            </a:r>
            <a:r>
              <a:rPr lang="ru-RU" sz="1100" dirty="0">
                <a:latin typeface="Maryad pro"/>
              </a:rPr>
              <a:t> профессор</a:t>
            </a:r>
          </a:p>
          <a:p>
            <a:r>
              <a:rPr lang="ru-RU" sz="1100" b="1" dirty="0">
                <a:latin typeface="Maryad pro"/>
              </a:rPr>
              <a:t>Образование:</a:t>
            </a:r>
            <a:endParaRPr lang="ru-RU" sz="1100" dirty="0">
              <a:latin typeface="Maryad pro"/>
            </a:endParaRPr>
          </a:p>
          <a:p>
            <a:r>
              <a:rPr lang="ru-RU" sz="1100" dirty="0">
                <a:latin typeface="Maryad pro"/>
              </a:rPr>
              <a:t>1962 г. – Московский Государственный Педагогический Институт им В.И. Ленина. </a:t>
            </a:r>
          </a:p>
          <a:p>
            <a:r>
              <a:rPr lang="ru-RU" sz="1100" dirty="0">
                <a:latin typeface="Maryad pro"/>
              </a:rPr>
              <a:t>1966 г. - аспирантура МГПИ им В.И. Ленина по специальности «Теоретико-множественная топология». </a:t>
            </a:r>
          </a:p>
          <a:p>
            <a:r>
              <a:rPr lang="ru-RU" sz="1100" b="1" dirty="0">
                <a:latin typeface="Maryad pro"/>
              </a:rPr>
              <a:t> </a:t>
            </a:r>
            <a:endParaRPr lang="ru-RU" sz="1100" dirty="0">
              <a:latin typeface="Maryad pro"/>
            </a:endParaRPr>
          </a:p>
          <a:p>
            <a:r>
              <a:rPr lang="ru-RU" sz="1100" b="1" dirty="0">
                <a:latin typeface="Maryad pro"/>
              </a:rPr>
              <a:t>Награды:</a:t>
            </a:r>
            <a:endParaRPr lang="ru-RU" sz="1100" dirty="0">
              <a:latin typeface="Maryad pro"/>
            </a:endParaRPr>
          </a:p>
          <a:p>
            <a:pPr lvl="0"/>
            <a:r>
              <a:rPr lang="ru-RU" sz="1100" dirty="0">
                <a:latin typeface="Maryad pro"/>
              </a:rPr>
              <a:t>Заслуженный деятель науки РФ</a:t>
            </a:r>
          </a:p>
          <a:p>
            <a:pPr lvl="0"/>
            <a:r>
              <a:rPr lang="ru-RU" sz="1100" b="1" dirty="0">
                <a:latin typeface="Maryad pro"/>
              </a:rPr>
              <a:t>Лауреат премии Президента РФ в области образования</a:t>
            </a:r>
            <a:endParaRPr lang="ru-RU" sz="1100" dirty="0">
              <a:latin typeface="Maryad pro"/>
            </a:endParaRPr>
          </a:p>
          <a:p>
            <a:pPr lvl="0"/>
            <a:r>
              <a:rPr lang="ru-RU" sz="1100" dirty="0">
                <a:latin typeface="Maryad pro"/>
              </a:rPr>
              <a:t>Медаль им. К.Д.Ушинского</a:t>
            </a:r>
          </a:p>
          <a:p>
            <a:pPr lvl="0"/>
            <a:r>
              <a:rPr lang="ru-RU" sz="1100" dirty="0">
                <a:latin typeface="Maryad pro"/>
              </a:rPr>
              <a:t>Отличник народного образования</a:t>
            </a:r>
          </a:p>
          <a:p>
            <a:r>
              <a:rPr lang="ru-RU" sz="1100" b="1" dirty="0">
                <a:latin typeface="Maryad pro"/>
              </a:rPr>
              <a:t>Область научных интересов: </a:t>
            </a:r>
            <a:r>
              <a:rPr lang="ru-RU" sz="1100" dirty="0">
                <a:latin typeface="Maryad pro"/>
              </a:rPr>
              <a:t>методика преподавания математики в школе и педвузе</a:t>
            </a:r>
          </a:p>
          <a:p>
            <a:r>
              <a:rPr lang="ru-RU" sz="1100" b="1" dirty="0">
                <a:latin typeface="Maryad pro"/>
              </a:rPr>
              <a:t>Число научных публикаций</a:t>
            </a:r>
            <a:r>
              <a:rPr lang="ru-RU" sz="1100" dirty="0">
                <a:latin typeface="Maryad pro"/>
              </a:rPr>
              <a:t>: более 300</a:t>
            </a:r>
          </a:p>
          <a:p>
            <a:r>
              <a:rPr lang="ru-RU" sz="1100" b="1" dirty="0">
                <a:latin typeface="Maryad pro"/>
              </a:rPr>
              <a:t>Учебники имеют гриф «Рекомендовано»: </a:t>
            </a:r>
            <a:r>
              <a:rPr lang="ru-RU" sz="1100" dirty="0">
                <a:latin typeface="Maryad pro"/>
              </a:rPr>
              <a:t>с 1997 года</a:t>
            </a:r>
          </a:p>
          <a:p>
            <a:r>
              <a:rPr lang="ru-RU" sz="1100" b="1" dirty="0">
                <a:latin typeface="Maryad pro"/>
              </a:rPr>
              <a:t>УМК в Федеральном Перечне учебников:</a:t>
            </a:r>
            <a:r>
              <a:rPr lang="ru-RU" sz="1100" dirty="0">
                <a:latin typeface="Maryad pro"/>
              </a:rPr>
              <a:t> с 2002 года</a:t>
            </a:r>
          </a:p>
          <a:p>
            <a:r>
              <a:rPr lang="ru-RU" sz="1100" b="1" dirty="0">
                <a:latin typeface="Maryad pro"/>
              </a:rPr>
              <a:t>Количество защитившихся аспирантов:</a:t>
            </a:r>
            <a:r>
              <a:rPr lang="ru-RU" sz="1100" dirty="0">
                <a:latin typeface="Maryad pro"/>
              </a:rPr>
              <a:t> 19</a:t>
            </a:r>
          </a:p>
          <a:p>
            <a:r>
              <a:rPr lang="ru-RU" sz="1100" b="1" dirty="0">
                <a:latin typeface="Maryad pro"/>
              </a:rPr>
              <a:t>Количество защитившихся докторантов:</a:t>
            </a:r>
            <a:r>
              <a:rPr lang="ru-RU" sz="1100" dirty="0">
                <a:latin typeface="Maryad pro"/>
              </a:rPr>
              <a:t> 4</a:t>
            </a:r>
          </a:p>
          <a:p>
            <a:r>
              <a:rPr lang="ru-RU" sz="1100" b="1" dirty="0">
                <a:latin typeface="Maryad pro"/>
              </a:rPr>
              <a:t>Стаж работы:</a:t>
            </a:r>
            <a:r>
              <a:rPr lang="ru-RU" sz="1100" dirty="0">
                <a:latin typeface="Maryad pro"/>
              </a:rPr>
              <a:t> общий – с 1964 года, в педагогической сфере – с 1964 года, в ГАОУ ВО МГПУ – с 1995 года.</a:t>
            </a:r>
          </a:p>
          <a:p>
            <a:r>
              <a:rPr lang="ru-RU" sz="1100" b="1" dirty="0">
                <a:latin typeface="Maryad pro"/>
              </a:rPr>
              <a:t> </a:t>
            </a:r>
            <a:endParaRPr lang="ru-RU" sz="1100" dirty="0">
              <a:latin typeface="Maryad pro"/>
            </a:endParaRPr>
          </a:p>
          <a:p>
            <a:r>
              <a:rPr lang="ru-RU" sz="1100" b="1" dirty="0">
                <a:latin typeface="Maryad pro"/>
              </a:rPr>
              <a:t>Дополнительная информация.</a:t>
            </a:r>
            <a:endParaRPr lang="ru-RU" sz="1100" dirty="0">
              <a:latin typeface="Maryad pro"/>
            </a:endParaRPr>
          </a:p>
          <a:p>
            <a:r>
              <a:rPr lang="ru-RU" sz="1100" dirty="0">
                <a:latin typeface="Maryad pro"/>
              </a:rPr>
              <a:t>Из 300 научных публикаций написано </a:t>
            </a:r>
            <a:r>
              <a:rPr lang="ru-RU" sz="1100" b="1" dirty="0">
                <a:latin typeface="Maryad pro"/>
              </a:rPr>
              <a:t>более 100 книг по математике для школьников</a:t>
            </a:r>
            <a:r>
              <a:rPr lang="ru-RU" sz="1100" dirty="0">
                <a:latin typeface="Maryad pro"/>
              </a:rPr>
              <a:t> </a:t>
            </a:r>
            <a:r>
              <a:rPr lang="ru-RU" sz="1100" b="1" dirty="0">
                <a:latin typeface="Maryad pro"/>
              </a:rPr>
              <a:t>и</a:t>
            </a:r>
            <a:r>
              <a:rPr lang="ru-RU" sz="1100" dirty="0">
                <a:latin typeface="Maryad pro"/>
              </a:rPr>
              <a:t> </a:t>
            </a:r>
            <a:r>
              <a:rPr lang="ru-RU" sz="1100" b="1" dirty="0">
                <a:latin typeface="Maryad pro"/>
              </a:rPr>
              <a:t>учителей. </a:t>
            </a:r>
            <a:endParaRPr lang="ru-RU" sz="1100" dirty="0">
              <a:latin typeface="Maryad pro"/>
            </a:endParaRPr>
          </a:p>
          <a:p>
            <a:r>
              <a:rPr lang="ru-RU" sz="1100" dirty="0">
                <a:latin typeface="Maryad pro"/>
              </a:rPr>
              <a:t>Многие школы Центрального, Сибирского, Уральского, Южного, Северо-Кавказского федеральных округов используют в своей работе учебники, методические пособия, задачники, контрольные и самостоятельные работы, а также рабочие тетради, материалы по подготовке к ЕГЭ и ОГЭ, которые созданы в соответствии с авторской программой Мордковича А.Г.</a:t>
            </a:r>
          </a:p>
          <a:p>
            <a:r>
              <a:rPr lang="ru-RU" sz="1100" dirty="0">
                <a:latin typeface="Maryad pro"/>
              </a:rPr>
              <a:t>Много лет А.Г. Мордкович заведовал кафедрой математического анализа математического факультета МГПУ и лабораторией современных методов математического образования НИИСО при МГПУ.</a:t>
            </a:r>
          </a:p>
          <a:p>
            <a:r>
              <a:rPr lang="ru-RU" sz="1100" dirty="0">
                <a:latin typeface="Maryad pro"/>
              </a:rPr>
              <a:t>Организатор и бессменный научный руководитель Международного научного семинара преподавателей математики педвузов России, работающего с 1987 года.</a:t>
            </a:r>
          </a:p>
          <a:p>
            <a:r>
              <a:rPr lang="ru-RU" sz="1100" dirty="0">
                <a:latin typeface="Maryad pro"/>
              </a:rPr>
              <a:t> 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5" y="260648"/>
            <a:ext cx="7439576" cy="43088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Мордкович  александр  григорьевич</a:t>
            </a:r>
            <a:br>
              <a:rPr lang="ru-RU" sz="1400" b="1" cap="all" dirty="0">
                <a:latin typeface="Myriad Pro" pitchFamily="34" charset="0"/>
              </a:rPr>
            </a:br>
            <a:endParaRPr lang="ru-RU" sz="1400" cap="all" dirty="0">
              <a:latin typeface="Myriad Pro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7334D-0AA8-4ED5-99B9-717788662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5" y="712814"/>
            <a:ext cx="1534919" cy="19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792" y="1235320"/>
            <a:ext cx="9144000" cy="85946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985" b="1" dirty="0">
                <a:solidFill>
                  <a:srgbClr val="002060"/>
                </a:solidFill>
                <a:latin typeface="Arial" charset="0"/>
              </a:rPr>
              <a:t>Спасибо за внимание!</a:t>
            </a:r>
          </a:p>
        </p:txBody>
      </p:sp>
      <p:pic>
        <p:nvPicPr>
          <p:cNvPr id="65539" name="Picture 2" descr="http://lbz.ru/_img/promo/logo755x25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2166" y="5156689"/>
            <a:ext cx="3024554" cy="93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/>
          </p:cNvPr>
          <p:cNvSpPr/>
          <p:nvPr/>
        </p:nvSpPr>
        <p:spPr>
          <a:xfrm>
            <a:off x="0" y="6222023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2" name="Прямоугольник 7"/>
          <p:cNvSpPr>
            <a:spLocks noChangeArrowheads="1"/>
          </p:cNvSpPr>
          <p:nvPr/>
        </p:nvSpPr>
        <p:spPr bwMode="auto">
          <a:xfrm>
            <a:off x="5602166" y="2864828"/>
            <a:ext cx="3357196" cy="162653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477" b="1" dirty="0">
              <a:solidFill>
                <a:srgbClr val="002060"/>
              </a:solidFill>
              <a:latin typeface="Arial" charset="0"/>
            </a:endParaRPr>
          </a:p>
          <a:p>
            <a:r>
              <a:rPr lang="en-US" altLang="ru-RU" sz="1477" b="1" dirty="0">
                <a:solidFill>
                  <a:srgbClr val="002060"/>
                </a:solidFill>
                <a:latin typeface="Arial" charset="0"/>
              </a:rPr>
              <a:t>www.Lbz.ru</a:t>
            </a:r>
          </a:p>
          <a:p>
            <a:r>
              <a:rPr lang="en-US" altLang="ru-RU" sz="1662" b="1" dirty="0">
                <a:solidFill>
                  <a:srgbClr val="002060"/>
                </a:solidFill>
                <a:latin typeface="Arial" charset="0"/>
                <a:hlinkClick r:id="rId4"/>
              </a:rPr>
              <a:t>binom@lbz.ru</a:t>
            </a:r>
            <a:endParaRPr lang="ru-RU" altLang="ru-RU" sz="1662" b="1" dirty="0">
              <a:solidFill>
                <a:srgbClr val="002060"/>
              </a:solidFill>
              <a:latin typeface="Arial" charset="0"/>
            </a:endParaRPr>
          </a:p>
          <a:p>
            <a:endParaRPr lang="en-US" altLang="ru-RU" sz="1292" b="1" dirty="0">
              <a:solidFill>
                <a:srgbClr val="002060"/>
              </a:solidFill>
              <a:latin typeface="Arial" charset="0"/>
            </a:endParaRPr>
          </a:p>
          <a:p>
            <a:r>
              <a:rPr lang="en-US" altLang="ru-RU" sz="1292" b="1" dirty="0">
                <a:solidFill>
                  <a:srgbClr val="002060"/>
                </a:solidFill>
                <a:latin typeface="Arial" charset="0"/>
                <a:hlinkClick r:id="rId5"/>
              </a:rPr>
              <a:t>amordkovich@yandex.ru</a:t>
            </a:r>
            <a:endParaRPr lang="ru-RU" altLang="ru-RU" sz="1292" b="1" dirty="0">
              <a:solidFill>
                <a:srgbClr val="002060"/>
              </a:solidFill>
              <a:latin typeface="Arial" charset="0"/>
            </a:endParaRPr>
          </a:p>
          <a:p>
            <a:endParaRPr lang="en-US" altLang="ru-RU" sz="1292" b="1" dirty="0">
              <a:solidFill>
                <a:srgbClr val="002060"/>
              </a:solidFill>
              <a:latin typeface="Arial" charset="0"/>
            </a:endParaRPr>
          </a:p>
          <a:p>
            <a:r>
              <a:rPr lang="ru-RU" altLang="ru-RU" sz="1477" b="1" dirty="0">
                <a:solidFill>
                  <a:srgbClr val="002060"/>
                </a:solidFill>
                <a:latin typeface="Arial" charset="0"/>
              </a:rPr>
              <a:t>+7 </a:t>
            </a:r>
            <a:r>
              <a:rPr lang="en-US" altLang="ru-RU" sz="1477" b="1" dirty="0">
                <a:solidFill>
                  <a:srgbClr val="002060"/>
                </a:solidFill>
                <a:latin typeface="Arial" charset="0"/>
              </a:rPr>
              <a:t>(495) 181-53-44</a:t>
            </a:r>
            <a:endParaRPr lang="ru-RU" altLang="ru-RU" sz="1477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Tm="3247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 defTabSz="844083"/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ерия учебников 7, 8, 9 классы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7924" y="576674"/>
            <a:ext cx="3600400" cy="557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Особенностью учебников авторского коллектива под руководством А. Г. Мордковича является приоритет функционально-графического подхода в содержательно-методической линии курса алгебры, который наилучшим образом отвечает возрастным особенностям учащихся. 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Новизной линии учебников является изучение начал комбинаторики, статистики и теории вероятностей в  интеграции  с  учебными темами, традиционными для школьной математики.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Каждый учебник включает теоретический материал и методически обоснованную систему практических заданий, дифференцированных по  трём уровням  сложности, что позволяет использовать учебники в классах с разной подготовкой учеников. 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Практико-ориентированный характер задач отвечает современным  требованиям к изучению курса алгебры.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>
                <a:latin typeface="Myriad Pro" pitchFamily="34" charset="0"/>
              </a:rPr>
              <a:t>Содержание учебников соответствует требованиям Федерального государственного образовательного стандарта основного общего образования. </a:t>
            </a:r>
          </a:p>
          <a:p>
            <a:pPr>
              <a:lnSpc>
                <a:spcPts val="1500"/>
              </a:lnSpc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>
                <a:latin typeface="Myriad Pro" pitchFamily="34" charset="0"/>
              </a:rPr>
              <a:t>Отличительная особенность – доступное изложение материала для школьников.</a:t>
            </a:r>
            <a:endParaRPr lang="ru-RU" sz="11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5" y="260648"/>
            <a:ext cx="7439576" cy="43088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  <a:r>
              <a:rPr lang="ru-RU" sz="1400" cap="all" dirty="0">
                <a:solidFill>
                  <a:srgbClr val="09A789"/>
                </a:solidFill>
                <a:latin typeface="Myriad Pro" pitchFamily="34" charset="0"/>
              </a:rPr>
              <a:t> </a:t>
            </a:r>
            <a:r>
              <a:rPr lang="ru-RU" sz="1400" b="1" cap="all" dirty="0">
                <a:latin typeface="Myriad Pro" pitchFamily="34" charset="0"/>
              </a:rPr>
              <a:t>серия учебников. 7, 8, 9 КЛАССЫ</a:t>
            </a:r>
            <a:br>
              <a:rPr lang="ru-RU" sz="1400" b="1" cap="all" dirty="0">
                <a:latin typeface="Myriad Pro" pitchFamily="34" charset="0"/>
              </a:rPr>
            </a:br>
            <a:endParaRPr lang="ru-RU" sz="1400" cap="all" dirty="0">
              <a:latin typeface="Myriad Pro" pitchFamily="34" charset="0"/>
            </a:endParaRPr>
          </a:p>
        </p:txBody>
      </p:sp>
      <p:pic>
        <p:nvPicPr>
          <p:cNvPr id="10" name="Рисунок 9" descr="0119_Cover_BIN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124744"/>
            <a:ext cx="1756669" cy="2232248"/>
          </a:xfrm>
          <a:prstGeom prst="rect">
            <a:avLst/>
          </a:prstGeom>
        </p:spPr>
      </p:pic>
      <p:pic>
        <p:nvPicPr>
          <p:cNvPr id="11" name="Рисунок 10" descr="0120_COVER_BIN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124744"/>
            <a:ext cx="1752003" cy="2232248"/>
          </a:xfrm>
          <a:prstGeom prst="rect">
            <a:avLst/>
          </a:prstGeom>
        </p:spPr>
      </p:pic>
      <p:pic>
        <p:nvPicPr>
          <p:cNvPr id="12" name="Рисунок 11" descr="0121_Algebra_9kl_Uch_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17032"/>
            <a:ext cx="175200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 defTabSz="844083"/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ерия учебников 10, 11 классы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7924" y="576674"/>
            <a:ext cx="3600400" cy="575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Особенностью учебников авторского коллектива под руководством А. Г. Мордковича является приоритет функционально-графического подхода в содержательно-методической линии курса алгебры, который наилучшим образом отвечает возрастным особенностям учащихся. 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Новизной линии учебников является изучение начал комбинаторики, статистики и теории вероятностей в  интеграции  с  учебными темами, традиционными для школьной математики.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Каждый учебник включает теоретический материал и методически обоснованную систему практических заданий, дифференцированных по  трём уровням  сложности, что позволяет использовать учебники в классах с разной подготовкой учеников. 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Учебники в двух частях.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100" dirty="0">
                <a:latin typeface="Myriad Pro" pitchFamily="34" charset="0"/>
              </a:rPr>
              <a:t>Практико-ориентированный характер задач отвечает современным  требованиям к изучению курса алгебры.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>
                <a:latin typeface="Myriad Pro" pitchFamily="34" charset="0"/>
              </a:rPr>
              <a:t>Содержание учебников соответствует требованиям Федерального государственного образовательного стандарта среднего общего образования. </a:t>
            </a:r>
          </a:p>
          <a:p>
            <a:pPr>
              <a:lnSpc>
                <a:spcPts val="1500"/>
              </a:lnSpc>
            </a:pPr>
            <a:endParaRPr lang="ru-RU" sz="1100" dirty="0"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>
                <a:latin typeface="Myriad Pro" pitchFamily="34" charset="0"/>
              </a:rPr>
              <a:t>Отличительная особенность – доступное изложение материала для школьников.</a:t>
            </a:r>
            <a:endParaRPr lang="ru-RU" sz="11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4" y="260648"/>
            <a:ext cx="7943631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 и начала математического анализа</a:t>
            </a:r>
            <a:r>
              <a:rPr lang="ru-RU" sz="1400" cap="all" dirty="0">
                <a:solidFill>
                  <a:srgbClr val="00B0F0"/>
                </a:solidFill>
                <a:latin typeface="Myriad Pro" pitchFamily="34" charset="0"/>
              </a:rPr>
              <a:t> </a:t>
            </a:r>
            <a:r>
              <a:rPr lang="ru-RU" sz="1400" b="1" cap="all" dirty="0">
                <a:latin typeface="Myriad Pro" pitchFamily="34" charset="0"/>
              </a:rPr>
              <a:t>серия учебников. 10, 11 КЛАССЫ</a:t>
            </a:r>
            <a:br>
              <a:rPr lang="ru-RU" sz="1400" b="1" cap="all" dirty="0">
                <a:latin typeface="Myriad Pro" pitchFamily="34" charset="0"/>
              </a:rPr>
            </a:br>
            <a:endParaRPr lang="ru-RU" sz="1400" cap="all" dirty="0">
              <a:latin typeface="Myriad Pro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25116-F971-48EF-B67B-EFAB5BF38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7" y="2100276"/>
            <a:ext cx="1481664" cy="18700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D2B654-5DB2-4E02-8AD2-E1A617E17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79" y="2100277"/>
            <a:ext cx="1481968" cy="18700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06F006-5315-43ED-834B-183974CA6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4" y="2348880"/>
            <a:ext cx="1481664" cy="18700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4D7648-A4BA-4873-A352-707AB8BE5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11" y="2348881"/>
            <a:ext cx="1481968" cy="18700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1B9D61-9F9F-49B1-9DF6-4CD93FC682B0}"/>
              </a:ext>
            </a:extLst>
          </p:cNvPr>
          <p:cNvSpPr txBox="1"/>
          <p:nvPr/>
        </p:nvSpPr>
        <p:spPr>
          <a:xfrm>
            <a:off x="372784" y="1662494"/>
            <a:ext cx="1341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  <a:latin typeface="Meiryo" panose="020B0400000000000000" pitchFamily="34" charset="-128"/>
                <a:ea typeface="Meiryo" panose="020B0400000000000000" pitchFamily="34" charset="-128"/>
              </a:rPr>
              <a:t>Готовится к изданию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5E7CB-3749-4917-A491-2BAEA4AB2607}"/>
              </a:ext>
            </a:extLst>
          </p:cNvPr>
          <p:cNvSpPr txBox="1"/>
          <p:nvPr/>
        </p:nvSpPr>
        <p:spPr>
          <a:xfrm>
            <a:off x="2203542" y="1672967"/>
            <a:ext cx="1341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  <a:latin typeface="Meiryo" panose="020B0400000000000000" pitchFamily="34" charset="-128"/>
                <a:ea typeface="Meiryo" panose="020B0400000000000000" pitchFamily="34" charset="-128"/>
              </a:rPr>
              <a:t>Готовится к изданию</a:t>
            </a:r>
          </a:p>
        </p:txBody>
      </p:sp>
    </p:spTree>
    <p:extLst>
      <p:ext uri="{BB962C8B-B14F-4D97-AF65-F5344CB8AC3E}">
        <p14:creationId xmlns:p14="http://schemas.microsoft.com/office/powerpoint/2010/main" val="296313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 defTabSz="844083"/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Отличительные особенности новых УМК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260648"/>
            <a:ext cx="6264696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  <a:r>
              <a:rPr lang="en-US" sz="1400" b="1" cap="all" dirty="0">
                <a:solidFill>
                  <a:srgbClr val="00B0F0"/>
                </a:solidFill>
                <a:latin typeface="Myriad Pro" pitchFamily="34" charset="0"/>
              </a:rPr>
              <a:t> </a:t>
            </a:r>
            <a:endParaRPr lang="ru-RU" sz="1400" b="1" cap="all" dirty="0">
              <a:solidFill>
                <a:srgbClr val="00B0F0"/>
              </a:solidFill>
              <a:latin typeface="Myriad Pro" pitchFamily="34" charset="0"/>
            </a:endParaRPr>
          </a:p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 И НАЧАЛА МАТЕМАТИЧЕСКОГО АНАЛИЗА</a:t>
            </a:r>
            <a:r>
              <a:rPr lang="en-US" sz="1400" b="1" cap="all" dirty="0">
                <a:solidFill>
                  <a:srgbClr val="00B0F0"/>
                </a:solidFill>
                <a:latin typeface="Myriad Pro" pitchFamily="34" charset="0"/>
              </a:rPr>
              <a:t> </a:t>
            </a:r>
          </a:p>
          <a:p>
            <a:pPr algn="l"/>
            <a:br>
              <a:rPr lang="ru-RU" sz="1400" b="1" cap="all" dirty="0"/>
            </a:br>
            <a:endParaRPr lang="ru-RU" sz="1400" b="1" cap="all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D196A51-E6BA-4A87-8550-6A7FB4560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79774"/>
              </p:ext>
            </p:extLst>
          </p:nvPr>
        </p:nvGraphicFramePr>
        <p:xfrm>
          <a:off x="179512" y="836713"/>
          <a:ext cx="8640960" cy="5369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3950927129"/>
                    </a:ext>
                  </a:extLst>
                </a:gridCol>
              </a:tblGrid>
              <a:tr h="794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all" dirty="0">
                          <a:solidFill>
                            <a:schemeClr val="tx1"/>
                          </a:solidFill>
                          <a:latin typeface="Myriad Pro" pitchFamily="34" charset="0"/>
                          <a:ea typeface="+mj-ea"/>
                          <a:cs typeface="+mj-cs"/>
                        </a:rPr>
                        <a:t>ОСОБЕННОСТИ НОВЫХ УМК АВТОРСКОГО КОЛЛЕКТИВА ПОД РУКОВОДСТВОМ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all" dirty="0">
                          <a:solidFill>
                            <a:schemeClr val="tx1"/>
                          </a:solidFill>
                          <a:latin typeface="Myriad Pro" pitchFamily="34" charset="0"/>
                          <a:ea typeface="+mj-ea"/>
                          <a:cs typeface="+mj-cs"/>
                        </a:rPr>
                        <a:t>А.Г МОРДКОВИЧА, ОТЛИЧИЯ ОТ РАНЕЕ ВЫПУСКАВШИХСЯ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8325"/>
                  </a:ext>
                </a:extLst>
              </a:tr>
              <a:tr h="46330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Учебник и задачник объединены в одну книгу.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66676"/>
                  </a:ext>
                </a:extLst>
              </a:tr>
              <a:tr h="667422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Изменен порядок изучения некоторых тем.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В соответствии с требованиями примерной программы основного общего образования, а также для обеспечения реализации ключевой авторской концепции курса алгебры. 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8125"/>
                  </a:ext>
                </a:extLst>
              </a:tr>
              <a:tr h="364833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Каждый параграф содержит задачи для повторения.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27025"/>
                  </a:ext>
                </a:extLst>
              </a:tr>
              <a:tr h="1504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  <a:cs typeface="+mn-cs"/>
                        </a:rPr>
                        <a:t>Добавлены разделы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+mn-ea"/>
                          <a:cs typeface="+mn-cs"/>
                        </a:rPr>
                        <a:t>Каждая глава заканчивается разделами «Итак, в Главе ...» и «Вопросы», которые позволяют сосредоточиться на основных положениях изученной темы; раздел «Дополнительные задачи» предоставляет материал для организации внеурочной и исследовательской деятельности учащихся, позволяет достичь результат на уровне «ученик получит возможность научиться»; раздел «Из истории математики обеспечит необходимым объёмом информации для использования на уроках, для мотивации к осуществлению учащимися учебно-исследовательских и проектных работ.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8801"/>
                  </a:ext>
                </a:extLst>
              </a:tr>
              <a:tr h="401054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Обновлена система упражнений.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103"/>
                  </a:ext>
                </a:extLst>
              </a:tr>
              <a:tr h="450469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Выстроена вся вероятностно-статистическая линия от 7-го до 11-го класса.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84468"/>
                  </a:ext>
                </a:extLst>
              </a:tr>
              <a:tr h="67066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В УМК содержится материал, который может быть изучен с помощью ИКТ-средств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Например, динамической программной среды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Maryad pro"/>
                          <a:ea typeface="Times New Roman" panose="02020603050405020304" pitchFamily="18" charset="0"/>
                        </a:rPr>
                        <a:t>GeoGebra.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42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45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844083"/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Условия для формального определения сложного математического понятия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5" y="260648"/>
            <a:ext cx="3839176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  <a:br>
              <a:rPr lang="ru-RU" sz="1400" b="1" cap="all" dirty="0"/>
            </a:br>
            <a:endParaRPr lang="ru-RU" sz="1400" b="1" cap="all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D196A51-E6BA-4A87-8550-6A7FB4560A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247787"/>
          <a:ext cx="8568952" cy="3732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3950927129"/>
                    </a:ext>
                  </a:extLst>
                </a:gridCol>
              </a:tblGrid>
              <a:tr h="1461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all" dirty="0">
                          <a:solidFill>
                            <a:schemeClr val="tx1"/>
                          </a:solidFill>
                          <a:latin typeface="Myriad Pro" pitchFamily="34" charset="0"/>
                          <a:ea typeface="+mj-ea"/>
                          <a:cs typeface="+mj-cs"/>
                        </a:rPr>
                        <a:t>Два условия, при которых учитель имеет право дать формальное определение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cap="all" dirty="0">
                          <a:solidFill>
                            <a:schemeClr val="tx1"/>
                          </a:solidFill>
                          <a:latin typeface="Myriad Pro" pitchFamily="34" charset="0"/>
                          <a:ea typeface="+mj-ea"/>
                          <a:cs typeface="+mj-cs"/>
                        </a:rPr>
                        <a:t>сложного математического понятия</a:t>
                      </a: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8325"/>
                  </a:ext>
                </a:extLst>
              </a:tr>
              <a:tr h="4923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1. Необходимо, чтобы у учащихся накопился соответствующий 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опыт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 по двум направлениям: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66676"/>
                  </a:ext>
                </a:extLst>
              </a:tr>
              <a:tr h="49234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u="none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1) </a:t>
                      </a:r>
                      <a:r>
                        <a:rPr lang="ru-RU" sz="1600" b="0" i="1" u="none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вербальный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– опыт полноценного понимания всех слов, которые есть в определении;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68125"/>
                  </a:ext>
                </a:extLst>
              </a:tr>
              <a:tr h="612562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u="none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2) </a:t>
                      </a:r>
                      <a:r>
                        <a:rPr lang="ru-RU" sz="1600" b="0" i="1" u="none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генетический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 – опыт работы с понятием на предшествующих уровнях (визуальном,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т. е. наглядно-интуитивном, и рабочем, описательным).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27025"/>
                  </a:ext>
                </a:extLst>
              </a:tr>
              <a:tr h="673818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2. Необходимо, чтобы у учащихся появилась </a:t>
                      </a:r>
                      <a:r>
                        <a:rPr lang="ru-RU" sz="1600" b="0" u="sng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потребность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 в формальном определении сложного математического понятия.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477" marR="664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8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26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844083">
              <a:spcBef>
                <a:spcPct val="0"/>
              </a:spcBef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955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Свойств функций в курсе алгебры 7-11 классов</a:t>
            </a:r>
            <a:br>
              <a:rPr lang="ru-RU" sz="900" cap="all" dirty="0">
                <a:solidFill>
                  <a:schemeClr val="bg1"/>
                </a:solidFill>
                <a:latin typeface="Myriad Pro" pitchFamily="34" charset="0"/>
              </a:rPr>
            </a:br>
            <a:endParaRPr lang="ru-RU" sz="900" cap="all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4" y="259216"/>
            <a:ext cx="7727608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</a:t>
            </a:r>
          </a:p>
          <a:p>
            <a:pPr algn="l"/>
            <a:endParaRPr lang="ru-RU" sz="1400" b="1" cap="all" dirty="0">
              <a:solidFill>
                <a:srgbClr val="09A789"/>
              </a:solidFill>
            </a:endParaRPr>
          </a:p>
          <a:p>
            <a:r>
              <a:rPr lang="ru-RU" sz="1400" b="1" cap="all" dirty="0">
                <a:latin typeface="Myriad Pro" pitchFamily="34" charset="0"/>
              </a:rPr>
              <a:t>Стратегия и тактика изучения свойств функций </a:t>
            </a:r>
          </a:p>
          <a:p>
            <a:r>
              <a:rPr lang="ru-RU" sz="1400" b="1" cap="all" dirty="0">
                <a:latin typeface="Myriad Pro" pitchFamily="34" charset="0"/>
              </a:rPr>
              <a:t>в курсе алгебры 7–11 классов</a:t>
            </a:r>
          </a:p>
          <a:p>
            <a:pPr algn="l"/>
            <a:br>
              <a:rPr lang="ru-RU" sz="1400" b="1" cap="all" dirty="0"/>
            </a:br>
            <a:endParaRPr lang="ru-RU" sz="1400" b="1" cap="all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9C06ADD-66E0-438D-9215-00616D370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70037"/>
              </p:ext>
            </p:extLst>
          </p:nvPr>
        </p:nvGraphicFramePr>
        <p:xfrm>
          <a:off x="507127" y="1412776"/>
          <a:ext cx="8064896" cy="3916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8">
                  <a:extLst>
                    <a:ext uri="{9D8B030D-6E8A-4147-A177-3AD203B41FA5}">
                      <a16:colId xmlns:a16="http://schemas.microsoft.com/office/drawing/2014/main" val="1327436360"/>
                    </a:ext>
                  </a:extLst>
                </a:gridCol>
                <a:gridCol w="1166454">
                  <a:extLst>
                    <a:ext uri="{9D8B030D-6E8A-4147-A177-3AD203B41FA5}">
                      <a16:colId xmlns:a16="http://schemas.microsoft.com/office/drawing/2014/main" val="1305039744"/>
                    </a:ext>
                  </a:extLst>
                </a:gridCol>
                <a:gridCol w="1061389">
                  <a:extLst>
                    <a:ext uri="{9D8B030D-6E8A-4147-A177-3AD203B41FA5}">
                      <a16:colId xmlns:a16="http://schemas.microsoft.com/office/drawing/2014/main" val="1123341958"/>
                    </a:ext>
                  </a:extLst>
                </a:gridCol>
                <a:gridCol w="985575">
                  <a:extLst>
                    <a:ext uri="{9D8B030D-6E8A-4147-A177-3AD203B41FA5}">
                      <a16:colId xmlns:a16="http://schemas.microsoft.com/office/drawing/2014/main" val="3766079934"/>
                    </a:ext>
                  </a:extLst>
                </a:gridCol>
                <a:gridCol w="985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575">
                  <a:extLst>
                    <a:ext uri="{9D8B030D-6E8A-4147-A177-3AD203B41FA5}">
                      <a16:colId xmlns:a16="http://schemas.microsoft.com/office/drawing/2014/main" val="3411140163"/>
                    </a:ext>
                  </a:extLst>
                </a:gridCol>
              </a:tblGrid>
              <a:tr h="2595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Свойство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20083"/>
                  </a:ext>
                </a:extLst>
              </a:tr>
              <a:tr h="259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7-й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8-й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9-й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10-й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11-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й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88972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Область определения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Р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4221"/>
                  </a:ext>
                </a:extLst>
              </a:tr>
              <a:tr h="741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Наибольшее и наименьшее значения функции на промежутке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Р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514877"/>
                  </a:ext>
                </a:extLst>
              </a:tr>
              <a:tr h="319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Монотонность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Р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42436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Непрерывность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71955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Ограниченность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 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, Р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79081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Выпуклость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267722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Область значений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, Р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9166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Четность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38299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Периодичность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43812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Дифференцируемость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Maryad pro"/>
                          <a:ea typeface="Times New Roman"/>
                        </a:rPr>
                        <a:t>Н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3363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Экстремумы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Maryad pro"/>
                          <a:ea typeface="Times New Roman"/>
                        </a:rPr>
                        <a:t>Ф</a:t>
                      </a:r>
                      <a:endParaRPr lang="ru-RU" sz="1200" dirty="0">
                        <a:effectLst/>
                        <a:latin typeface="Maryad pro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4871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B45B682-A2EE-4296-8432-80D687882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48640"/>
              </p:ext>
            </p:extLst>
          </p:nvPr>
        </p:nvGraphicFramePr>
        <p:xfrm>
          <a:off x="224291" y="5404539"/>
          <a:ext cx="8380155" cy="921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0155">
                  <a:extLst>
                    <a:ext uri="{9D8B030D-6E8A-4147-A177-3AD203B41FA5}">
                      <a16:colId xmlns:a16="http://schemas.microsoft.com/office/drawing/2014/main" val="149624318"/>
                    </a:ext>
                  </a:extLst>
                </a:gridCol>
              </a:tblGrid>
              <a:tr h="307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  <a:latin typeface="Maryad pro"/>
                        </a:rPr>
                        <a:t>Н – наглядно-интуитивный уровень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711" marR="66711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12491"/>
                  </a:ext>
                </a:extLst>
              </a:tr>
              <a:tr h="307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Maryad pro"/>
                        </a:rPr>
                        <a:t>Р – рабочий уровень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711" marR="66711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55675"/>
                  </a:ext>
                </a:extLst>
              </a:tr>
              <a:tr h="307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Maryad pro"/>
                        </a:rPr>
                        <a:t>Ф – формальное определение свойства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Maryad pro"/>
                        <a:ea typeface="Times New Roman" panose="02020603050405020304" pitchFamily="18" charset="0"/>
                      </a:endParaRPr>
                    </a:p>
                  </a:txBody>
                  <a:tcPr marL="66711" marR="66711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793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9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844083">
              <a:spcBef>
                <a:spcPct val="0"/>
              </a:spcBef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955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главы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Теоретический блок</a:t>
            </a:r>
            <a:b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900" cap="all" spc="1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4" y="260648"/>
            <a:ext cx="7727608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   </a:t>
            </a:r>
            <a:r>
              <a:rPr lang="ru-RU" sz="1400" b="1" cap="all" dirty="0">
                <a:latin typeface="Myriad Pro" pitchFamily="34" charset="0"/>
              </a:rPr>
              <a:t>СТРУКТУРА ГЛАВЫ. ТЕОРЕТИЧЕСКИЙ БЛОК</a:t>
            </a:r>
            <a:endParaRPr lang="ru-RU" sz="1600" b="1" dirty="0">
              <a:latin typeface="Maryad pro"/>
              <a:ea typeface="Times New Roman" panose="02020603050405020304" pitchFamily="18" charset="0"/>
            </a:endParaRPr>
          </a:p>
          <a:p>
            <a:pPr algn="l"/>
            <a:br>
              <a:rPr lang="ru-RU" sz="1400" b="1" cap="all" dirty="0"/>
            </a:br>
            <a:endParaRPr lang="ru-RU" sz="1400" b="1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31387" y="1484784"/>
            <a:ext cx="3217077" cy="1246495"/>
          </a:xfrm>
          <a:prstGeom prst="rect">
            <a:avLst/>
          </a:prstGeom>
          <a:solidFill>
            <a:srgbClr val="08A8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endParaRPr lang="ru-RU" sz="14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Теоретический материал изложен 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     подробно, 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     доступно, 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     хорошим литературным языком.</a:t>
            </a:r>
          </a:p>
          <a:p>
            <a:pPr>
              <a:lnSpc>
                <a:spcPts val="1500"/>
              </a:lnSpc>
            </a:pPr>
            <a:endParaRPr lang="ru-RU" sz="1400" dirty="0">
              <a:solidFill>
                <a:prstClr val="black"/>
              </a:solidFill>
              <a:latin typeface="Myriad Pro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599A87-EB37-40DE-8C9D-4A5E512A1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3" y="906979"/>
            <a:ext cx="3993731" cy="51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0" y="6525344"/>
            <a:ext cx="7524328" cy="3395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844083">
              <a:spcBef>
                <a:spcPct val="0"/>
              </a:spcBef>
            </a:pPr>
            <a:endParaRPr lang="ru-RU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955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главы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Теоретический блок</a:t>
            </a:r>
            <a:b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900" cap="all" spc="1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72784" y="260648"/>
            <a:ext cx="7727608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cap="all" dirty="0">
                <a:solidFill>
                  <a:srgbClr val="00B0F0"/>
                </a:solidFill>
                <a:latin typeface="Myriad Pro" pitchFamily="34" charset="0"/>
              </a:rPr>
              <a:t>Алгебра   </a:t>
            </a:r>
            <a:r>
              <a:rPr lang="ru-RU" sz="1400" b="1" cap="all" dirty="0">
                <a:latin typeface="Myriad Pro" pitchFamily="34" charset="0"/>
              </a:rPr>
              <a:t>СТРУКТУРА ГЛАВЫ. ТЕОРЕТИЧЕСКИЙ БЛОК</a:t>
            </a:r>
            <a:endParaRPr lang="ru-RU" sz="1600" b="1" dirty="0">
              <a:latin typeface="Maryad pro"/>
              <a:ea typeface="Times New Roman" panose="02020603050405020304" pitchFamily="18" charset="0"/>
            </a:endParaRPr>
          </a:p>
          <a:p>
            <a:pPr algn="l"/>
            <a:br>
              <a:rPr lang="ru-RU" sz="1400" b="1" cap="all" dirty="0"/>
            </a:br>
            <a:endParaRPr lang="ru-RU" sz="1400" b="1" cap="all" dirty="0"/>
          </a:p>
        </p:txBody>
      </p:sp>
      <p:pic>
        <p:nvPicPr>
          <p:cNvPr id="9" name="Picture 2" descr="C:\Users\SBakhtina\Documents\Алгебра pdf\0119_Algebra_7kl_Uch_1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4" y="906979"/>
            <a:ext cx="4771045" cy="47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31387" y="1484784"/>
            <a:ext cx="3217077" cy="2015936"/>
          </a:xfrm>
          <a:prstGeom prst="rect">
            <a:avLst/>
          </a:prstGeom>
          <a:solidFill>
            <a:srgbClr val="08A8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endParaRPr lang="ru-RU" sz="14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solidFill>
                  <a:prstClr val="black"/>
                </a:solidFill>
                <a:latin typeface="Myriad Pro" pitchFamily="34" charset="0"/>
              </a:rPr>
              <a:t>В каждом параграфе рассматривается достаточное количество тщательно разобранных примеров, позволяющих справляться с заданиями практической части как базового, так и повышенного уровня сложности.</a:t>
            </a:r>
          </a:p>
          <a:p>
            <a:pPr>
              <a:lnSpc>
                <a:spcPts val="1500"/>
              </a:lnSpc>
            </a:pPr>
            <a:endParaRPr lang="ru-RU" sz="1400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51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1276</Words>
  <Application>Microsoft Office PowerPoint</Application>
  <PresentationFormat>Экран (4:3)</PresentationFormat>
  <Paragraphs>267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Meiryo</vt:lpstr>
      <vt:lpstr>Arial</vt:lpstr>
      <vt:lpstr>Calibri</vt:lpstr>
      <vt:lpstr>Century Gothic</vt:lpstr>
      <vt:lpstr>Georgia</vt:lpstr>
      <vt:lpstr>Maryad pro</vt:lpstr>
      <vt:lpstr>Myriad Pro</vt:lpstr>
      <vt:lpstr>Times New Roman</vt:lpstr>
      <vt:lpstr>Trebuchet MS</vt:lpstr>
      <vt:lpstr>Wingdings</vt:lpstr>
      <vt:lpstr>Тема Office</vt:lpstr>
      <vt:lpstr>1_Тема Office</vt:lpstr>
      <vt:lpstr>3_Тема Office</vt:lpstr>
      <vt:lpstr>2_Тема Office</vt:lpstr>
      <vt:lpstr>Презентация PowerPoint</vt:lpstr>
      <vt:lpstr>Автор методики</vt:lpstr>
      <vt:lpstr>Серия учебников 7, 8, 9 классы</vt:lpstr>
      <vt:lpstr>Серия учебников 10, 11 классы</vt:lpstr>
      <vt:lpstr>Отличительные особенности новых УМК</vt:lpstr>
      <vt:lpstr>Условия для формального определения сложного математического понятия</vt:lpstr>
      <vt:lpstr>Свойств функций в курсе алгебры 7-11 классов </vt:lpstr>
      <vt:lpstr>Структура главы. Теоретический блок </vt:lpstr>
      <vt:lpstr>Структура главы. Теоретический блок </vt:lpstr>
      <vt:lpstr> Структура главы. Трехуровневая система практических заданий</vt:lpstr>
      <vt:lpstr>Структура главы. Обобщение, повторение, самопроверка, доп.материалы</vt:lpstr>
      <vt:lpstr> Примерное поурочное планирование . 7 класс </vt:lpstr>
      <vt:lpstr>Примерное поурочное планирование. 8 класс </vt:lpstr>
      <vt:lpstr>Примерное поурочное планирование . 9 класс </vt:lpstr>
      <vt:lpstr> Примерное поурочное планирование . 10 класс </vt:lpstr>
      <vt:lpstr> Примерное поурочное планирование. 11 класс </vt:lpstr>
      <vt:lpstr>Презентация PowerPoint</vt:lpstr>
      <vt:lpstr>геометрия</vt:lpstr>
      <vt:lpstr>Отличительные особенности УМК по геометрии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чч</dc:subject>
  <dc:creator>Андрианов Владимир Александрович</dc:creator>
  <cp:lastModifiedBy>Людмила Патанина</cp:lastModifiedBy>
  <cp:revision>155</cp:revision>
  <dcterms:created xsi:type="dcterms:W3CDTF">2018-01-24T08:34:08Z</dcterms:created>
  <dcterms:modified xsi:type="dcterms:W3CDTF">2019-01-28T11:42:13Z</dcterms:modified>
</cp:coreProperties>
</file>