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1" r:id="rId2"/>
    <p:sldId id="1026" r:id="rId3"/>
    <p:sldId id="263" r:id="rId4"/>
    <p:sldId id="257" r:id="rId5"/>
    <p:sldId id="259" r:id="rId6"/>
    <p:sldId id="370" r:id="rId7"/>
    <p:sldId id="258" r:id="rId8"/>
    <p:sldId id="260" r:id="rId9"/>
    <p:sldId id="264" r:id="rId10"/>
    <p:sldId id="1027" r:id="rId11"/>
    <p:sldId id="1028" r:id="rId12"/>
    <p:sldId id="266" r:id="rId13"/>
    <p:sldId id="262" r:id="rId14"/>
    <p:sldId id="267" r:id="rId15"/>
    <p:sldId id="102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9D3"/>
    <a:srgbClr val="EB701D"/>
    <a:srgbClr val="B5E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4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BB45C-DEA3-4B60-B35E-71D275DBBD70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C7AEB-112A-4372-9A6B-415B10111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749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7060A-3A43-4FF6-8319-CE7F7399516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50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Основа для достижения цели - постоянно действующий методический семинар ведущих авторов издательства, на котором обсуждаются актуальные проблемы учебного книгоиздания, представляются  и рассматриваются новые учебники и другие учебные издания.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C7AEB-112A-4372-9A6B-415B10111AD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860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156BC-E6CF-4EFA-9794-F9526C798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C60261-43DD-48E6-8600-81E5C8920E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A95C0E-B72A-44E8-AE83-6DD936FF1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98AA-A391-450E-891C-9433DBB71011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D7FDB-78FB-4A54-AEE9-3A5F49DF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901BE-65D6-4B29-B794-CC5895578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5BF6-0F0F-4959-84EC-BE14C0201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385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AB2C1-9B75-4507-8C0D-3139399C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D13409-6353-485B-9E3C-16AE00640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6DB1E7-2249-4E71-A0C2-03BCDB449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98AA-A391-450E-891C-9433DBB71011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D7F1F0-981D-4015-BFCB-9E117E25C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7DC38E-70D9-47F5-9A05-EE2299268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5BF6-0F0F-4959-84EC-BE14C0201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127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F11E4E5-5925-4B0C-8C01-A599330CA0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F9CFE0-AA5C-488D-B575-A2F3630E2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A907D-E120-4F69-9C9A-FED3A2E44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98AA-A391-450E-891C-9433DBB71011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242141-BA81-4B1E-8942-602894F58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E8B2EE-7450-4C3C-8E2B-8F1C8B773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5BF6-0F0F-4959-84EC-BE14C0201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412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0CADC-0F8F-4470-BF5F-536367F24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5A993F-3021-426C-8B77-6A3558DB6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5CDD2B-B65C-4647-8642-0A59688B6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98AA-A391-450E-891C-9433DBB71011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979FD3-6865-4090-8ECD-6A29E13A8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B42CD8-C9C1-4DBD-905C-73C19B97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5BF6-0F0F-4959-84EC-BE14C0201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619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123E2-81A3-488C-854A-15770430F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4E404E-0D09-4018-A264-EA2019562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5EC174-D468-4210-8385-32BD991B6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98AA-A391-450E-891C-9433DBB71011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2A1651-E393-4A6B-B89D-853CFCA6B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F3735F-0948-45F8-B662-D4164F3CF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5BF6-0F0F-4959-84EC-BE14C0201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322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AACA7-EF17-4566-A0FE-16D35CE66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38F858-5598-4AD3-BB52-FD5B09B9D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8982A9-0442-4C1D-A135-9C219A3C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A17BF1-ED7C-4A72-9574-F07BB2CD9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98AA-A391-450E-891C-9433DBB71011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4FABDF-7D8A-4F4A-914A-0FA971FFE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09672F-07F8-4C95-A2CA-3757EEB5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5BF6-0F0F-4959-84EC-BE14C0201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81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9D13F-71BE-4042-A9EC-3A51DE487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AD67DE-6340-4D4B-B876-7EFC94CE6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D6AF43-3E2B-4F00-85A8-23CB68854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5BE67B5-3AFD-43A0-A9D0-3ADA3E2A5F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4A224C-B5AB-4676-AE61-386AF965B0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AA9114-B43E-4CA8-BE9E-AE3FFD229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98AA-A391-450E-891C-9433DBB71011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0D20BB2-FD90-4779-A3AE-14FBFF88E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32CF85C-607A-4269-94EB-5B384C971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5BF6-0F0F-4959-84EC-BE14C0201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451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86478-E7AE-42D4-A97C-6EE45956E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FB65AFF-D54B-4F0F-9EA0-DA5F5EC96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98AA-A391-450E-891C-9433DBB71011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C205CEC-9769-49EC-9BF5-65C9B23D5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50D1B12-600E-4795-B8E0-C87374BB1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5BF6-0F0F-4959-84EC-BE14C0201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20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D99DB9F-EB0C-494E-BAA4-A8E746AB9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98AA-A391-450E-891C-9433DBB71011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13794D6-B195-4FC0-942C-33188AA78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711549-E1F7-430D-9028-98943003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5BF6-0F0F-4959-84EC-BE14C0201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341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0EB53-7FCD-4296-811B-9EA5841DD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B43F50-1AF1-4890-9A05-8EA05121F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02F62C-1B54-49E9-89EC-CDED64FAA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A486B8-2A1B-4B70-8759-E40BD5747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98AA-A391-450E-891C-9433DBB71011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18A4CC-3B78-4FA8-9EC5-0CDA9EBB1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490885-C709-469B-ABA9-291E0CA49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5BF6-0F0F-4959-84EC-BE14C0201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BFF7C-58DE-46BC-AE3D-7B2354BB0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0E12DF4-C8F1-45C5-A527-7E28B1A5EC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B01FD1-1192-4E3A-A853-DAE3AF4E6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FA389F-7946-4433-9577-D73254EB9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698AA-A391-450E-891C-9433DBB71011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E8A55F-3018-49F5-B779-EABEE142F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41D3A7-F741-4932-813B-575D73028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5BF6-0F0F-4959-84EC-BE14C0201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45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94779-8AE5-4EA9-AFC1-92342D7B7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71F67F-8CCF-4705-9732-933644258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2F8C22-171B-463B-8BE3-0A50B4B57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698AA-A391-450E-891C-9433DBB71011}" type="datetimeFigureOut">
              <a:rPr lang="ru-RU" smtClean="0"/>
              <a:t>28.01.2019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B6D7E0-C85E-41C9-8512-E398C760A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135FCA-1111-4397-A257-947B3A60F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C5BF6-0F0F-4959-84EC-BE14C0201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56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lbz.ru/books/775/10377/" TargetMode="External"/><Relationship Id="rId4" Type="http://schemas.openxmlformats.org/officeDocument/2006/relationships/image" Target="../media/image26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lbz.ru/books/775/10373/" TargetMode="External"/><Relationship Id="rId4" Type="http://schemas.openxmlformats.org/officeDocument/2006/relationships/image" Target="../media/image28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lbz.ru/books/775/10383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lbz.ru/books/775/10373/" TargetMode="External"/><Relationship Id="rId4" Type="http://schemas.openxmlformats.org/officeDocument/2006/relationships/image" Target="../media/image31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lbz.ru/books/775/10384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bz.ru/books/775/10386/" TargetMode="External"/><Relationship Id="rId7" Type="http://schemas.openxmlformats.org/officeDocument/2006/relationships/image" Target="../media/image19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tif"/><Relationship Id="rId5" Type="http://schemas.openxmlformats.org/officeDocument/2006/relationships/image" Target="../media/image17.tif"/><Relationship Id="rId4" Type="http://schemas.openxmlformats.org/officeDocument/2006/relationships/image" Target="../media/image16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.png"/><Relationship Id="rId7" Type="http://schemas.openxmlformats.org/officeDocument/2006/relationships/image" Target="../media/image21.emf"/><Relationship Id="rId12" Type="http://schemas.openxmlformats.org/officeDocument/2006/relationships/hyperlink" Target="http://lbz.ru/metodist/iumk/robototehnika/rt-5-8-progr.pdf" TargetMode="Externa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3.emf"/><Relationship Id="rId5" Type="http://schemas.openxmlformats.org/officeDocument/2006/relationships/image" Target="../media/image20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9BC1BF-1596-4A91-A0A1-555BA90A43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9" t="588" b="19534"/>
          <a:stretch/>
        </p:blipFill>
        <p:spPr>
          <a:xfrm>
            <a:off x="0" y="0"/>
            <a:ext cx="5136001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EB4C3F-FF4E-4479-8B54-D576C0421293}"/>
              </a:ext>
            </a:extLst>
          </p:cNvPr>
          <p:cNvSpPr/>
          <p:nvPr/>
        </p:nvSpPr>
        <p:spPr>
          <a:xfrm>
            <a:off x="1503600" y="1505399"/>
            <a:ext cx="10324699" cy="4442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34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Издательство </a:t>
            </a:r>
          </a:p>
          <a:p>
            <a:pPr algn="r">
              <a:lnSpc>
                <a:spcPct val="150000"/>
              </a:lnSpc>
            </a:pPr>
            <a:r>
              <a:rPr lang="ru-RU" sz="34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«БИНОМ. Лаборатория знаний»</a:t>
            </a:r>
          </a:p>
          <a:p>
            <a:pPr algn="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Инженерно-техническая </a:t>
            </a:r>
          </a:p>
          <a:p>
            <a:pPr algn="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подготовка школьников: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уроках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предпрофильной и профильной школе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рамках внеурочной деятельности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системе дополнительного образования</a:t>
            </a:r>
            <a:endParaRPr lang="ru-RU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457200" indent="-457200" algn="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3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2" descr="http://lbz.ru/_img/promo/logo755x254.jpg">
            <a:extLst>
              <a:ext uri="{FF2B5EF4-FFF2-40B4-BE49-F238E27FC236}">
                <a16:creationId xmlns:a16="http://schemas.microsoft.com/office/drawing/2014/main" id="{BE27DBF6-BE32-42A1-8FF5-C1EB0844E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675" y="5348356"/>
            <a:ext cx="2798645" cy="86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00070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92CA432D-1317-49F3-AC34-D103C734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361"/>
            <a:ext cx="5422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E6E8BC-EDBF-4C35-B7A6-DB2971EA7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834" y="301511"/>
            <a:ext cx="10515600" cy="677769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Основное общее образование. 3</a:t>
            </a:r>
            <a:r>
              <a:rPr lang="en-US" sz="2800" dirty="0">
                <a:solidFill>
                  <a:srgbClr val="002060"/>
                </a:solidFill>
                <a:latin typeface="Arial" charset="0"/>
                <a:cs typeface="Arial" charset="0"/>
              </a:rPr>
              <a:t>D</a:t>
            </a:r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-моделирование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B84F6-C927-4C15-A21D-CB109992A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046" y="1268331"/>
            <a:ext cx="3409102" cy="435845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stA="30000" endPos="34000" dist="508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8E785A-1ABC-40C6-B9F9-AB430A586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370" y="1650100"/>
            <a:ext cx="3409102" cy="43443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stA="30000" endPos="34000" dist="508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40CEF2-A141-490D-9AA5-920A606180C6}"/>
              </a:ext>
            </a:extLst>
          </p:cNvPr>
          <p:cNvSpPr txBox="1"/>
          <p:nvPr/>
        </p:nvSpPr>
        <p:spPr>
          <a:xfrm>
            <a:off x="370367" y="1196776"/>
            <a:ext cx="4094123" cy="4247317"/>
          </a:xfrm>
          <a:prstGeom prst="rect">
            <a:avLst/>
          </a:prstGeom>
          <a:solidFill>
            <a:schemeClr val="bg1"/>
          </a:solid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Учебный курс «</a:t>
            </a:r>
            <a:r>
              <a:rPr lang="en-US" b="1" dirty="0">
                <a:solidFill>
                  <a:schemeClr val="accent1"/>
                </a:solidFill>
              </a:rPr>
              <a:t>3D</a:t>
            </a:r>
            <a:r>
              <a:rPr lang="ru-RU" b="1" dirty="0">
                <a:solidFill>
                  <a:schemeClr val="accent1"/>
                </a:solidFill>
              </a:rPr>
              <a:t>-моделирование»</a:t>
            </a:r>
          </a:p>
          <a:p>
            <a:r>
              <a:rPr lang="ru-RU" sz="1600" dirty="0"/>
              <a:t>на основе открытой САПР </a:t>
            </a:r>
            <a:r>
              <a:rPr lang="en-US" sz="1600" dirty="0" err="1"/>
              <a:t>OpenSCAD</a:t>
            </a:r>
            <a:endParaRPr lang="en-US" sz="1600" dirty="0"/>
          </a:p>
          <a:p>
            <a:r>
              <a:rPr lang="en-US" sz="1400" dirty="0"/>
              <a:t>(</a:t>
            </a:r>
            <a:r>
              <a:rPr lang="ru-RU" sz="1400" dirty="0"/>
              <a:t>развитие навыков </a:t>
            </a:r>
          </a:p>
          <a:p>
            <a:r>
              <a:rPr lang="ru-RU" sz="1400" dirty="0"/>
              <a:t>программирования, предметных </a:t>
            </a:r>
          </a:p>
          <a:p>
            <a:r>
              <a:rPr lang="ru-RU" sz="1400" dirty="0"/>
              <a:t>математических умений; уровень 1 – 7 класс, уровень 2 – 8 класс)</a:t>
            </a:r>
          </a:p>
          <a:p>
            <a:endParaRPr lang="ru-RU" sz="1600" dirty="0"/>
          </a:p>
          <a:p>
            <a:r>
              <a:rPr lang="ru-RU" b="1" dirty="0">
                <a:solidFill>
                  <a:schemeClr val="accent1"/>
                </a:solidFill>
              </a:rPr>
              <a:t>Варианты использования: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на уроках технологии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на уроках информатики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как самостоятельный курс</a:t>
            </a:r>
          </a:p>
          <a:p>
            <a:r>
              <a:rPr lang="ru-RU" sz="1600" dirty="0"/>
              <a:t>(часть учебного плана, </a:t>
            </a:r>
          </a:p>
          <a:p>
            <a:r>
              <a:rPr lang="ru-RU" sz="1600" dirty="0"/>
              <a:t>формируемая участниками </a:t>
            </a:r>
          </a:p>
          <a:p>
            <a:r>
              <a:rPr lang="ru-RU" sz="1600" dirty="0"/>
              <a:t>образовательных отношений)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во внеурочной деятельности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в дополнительном образовании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01013D-203D-4253-A338-17BD51589EA2}"/>
              </a:ext>
            </a:extLst>
          </p:cNvPr>
          <p:cNvSpPr txBox="1"/>
          <p:nvPr/>
        </p:nvSpPr>
        <p:spPr>
          <a:xfrm>
            <a:off x="370367" y="5139029"/>
            <a:ext cx="3194080" cy="120032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Есть авторская примерная</a:t>
            </a:r>
          </a:p>
          <a:p>
            <a:r>
              <a:rPr lang="ru-RU" b="1" dirty="0">
                <a:solidFill>
                  <a:schemeClr val="accent1"/>
                </a:solidFill>
              </a:rPr>
              <a:t>рабочая программа курса:</a:t>
            </a:r>
          </a:p>
          <a:p>
            <a:r>
              <a:rPr lang="en-US" dirty="0">
                <a:hlinkClick r:id="rId5"/>
              </a:rPr>
              <a:t>http://lbz.ru/books/775/10377/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7044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3">
            <a:extLst>
              <a:ext uri="{FF2B5EF4-FFF2-40B4-BE49-F238E27FC236}">
                <a16:creationId xmlns:a16="http://schemas.microsoft.com/office/drawing/2014/main" id="{E6E16B17-17F3-46C8-BA90-AE8BD2FF7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361"/>
            <a:ext cx="5422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9E5E1-E761-4EA8-96C8-E41860E33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332"/>
            <a:ext cx="10515600" cy="744134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Основное общее образование</a:t>
            </a:r>
            <a:b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Программирование на современных языках высокого уровня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DFE23D-FFBE-4040-A8A2-7B2C09DD6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2" y="1485246"/>
            <a:ext cx="3599688" cy="45902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stA="30000" endPos="34000" dist="508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31E988-E940-4261-B5ED-1D28446D7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260" y="1485246"/>
            <a:ext cx="3599688" cy="45902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stA="30000" endPos="34000" dist="508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FEC537-5D71-405C-B8C1-E14E720119AD}"/>
              </a:ext>
            </a:extLst>
          </p:cNvPr>
          <p:cNvSpPr txBox="1"/>
          <p:nvPr/>
        </p:nvSpPr>
        <p:spPr>
          <a:xfrm>
            <a:off x="8159719" y="1443841"/>
            <a:ext cx="382777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Учебный курс «Программирование.</a:t>
            </a:r>
          </a:p>
          <a:p>
            <a:r>
              <a:rPr lang="en-US" b="1" dirty="0">
                <a:solidFill>
                  <a:schemeClr val="accent1"/>
                </a:solidFill>
              </a:rPr>
              <a:t>Python. </a:t>
            </a:r>
            <a:r>
              <a:rPr lang="ru-RU" b="1" dirty="0">
                <a:solidFill>
                  <a:schemeClr val="accent1"/>
                </a:solidFill>
              </a:rPr>
              <a:t>С++»</a:t>
            </a:r>
          </a:p>
          <a:p>
            <a:r>
              <a:rPr lang="ru-RU" dirty="0"/>
              <a:t>Часть 1 – 8 класс</a:t>
            </a:r>
          </a:p>
          <a:p>
            <a:r>
              <a:rPr lang="ru-RU" dirty="0"/>
              <a:t>Часть 2 – 9 класс</a:t>
            </a:r>
          </a:p>
          <a:p>
            <a:endParaRPr lang="ru-RU" dirty="0"/>
          </a:p>
          <a:p>
            <a:r>
              <a:rPr lang="ru-RU" b="1" dirty="0">
                <a:solidFill>
                  <a:schemeClr val="accent1"/>
                </a:solidFill>
              </a:rPr>
              <a:t>Варианты использования: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на уроках информатики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как самостоятельный курс</a:t>
            </a:r>
          </a:p>
          <a:p>
            <a:r>
              <a:rPr lang="ru-RU" dirty="0"/>
              <a:t>(часть учебного плана, </a:t>
            </a:r>
          </a:p>
          <a:p>
            <a:r>
              <a:rPr lang="ru-RU" dirty="0"/>
              <a:t>формируемая участниками </a:t>
            </a:r>
          </a:p>
          <a:p>
            <a:r>
              <a:rPr lang="ru-RU" dirty="0"/>
              <a:t>образовательных отношений)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во внеурочной деятельности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в дополнительном образовании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71169-13CC-4EB1-B10D-120AB54F6CF6}"/>
              </a:ext>
            </a:extLst>
          </p:cNvPr>
          <p:cNvSpPr txBox="1"/>
          <p:nvPr/>
        </p:nvSpPr>
        <p:spPr>
          <a:xfrm>
            <a:off x="8159719" y="5178565"/>
            <a:ext cx="31940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Есть авторская примерная</a:t>
            </a:r>
          </a:p>
          <a:p>
            <a:r>
              <a:rPr lang="ru-RU" b="1" dirty="0">
                <a:solidFill>
                  <a:schemeClr val="accent1"/>
                </a:solidFill>
              </a:rPr>
              <a:t>рабочая программа курса:</a:t>
            </a:r>
            <a:endParaRPr lang="ru-RU" b="1" dirty="0"/>
          </a:p>
          <a:p>
            <a:r>
              <a:rPr lang="en-US" dirty="0">
                <a:hlinkClick r:id="rId5"/>
              </a:rPr>
              <a:t>http://lbz.ru/books/775/10373/</a:t>
            </a:r>
            <a:endParaRPr lang="ru-RU" dirty="0"/>
          </a:p>
          <a:p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D57DDB9-23C6-4F1A-9F93-A142FD4ACC42}"/>
              </a:ext>
            </a:extLst>
          </p:cNvPr>
          <p:cNvSpPr/>
          <p:nvPr/>
        </p:nvSpPr>
        <p:spPr>
          <a:xfrm>
            <a:off x="204502" y="782466"/>
            <a:ext cx="11617129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1200" dirty="0"/>
              <a:t>…учитель информатики может обеспечивать преподавание информатики в рамках предметной области «Математика и информатика» и преподавание ИКТ в предметной области «Технология» при расширении доли ИКТ в технологии в соответствии с потребностями образовательного процесса и интересами обучающихся</a:t>
            </a:r>
          </a:p>
          <a:p>
            <a:pPr algn="r"/>
            <a:r>
              <a:rPr lang="ru-RU" sz="1200" i="1" dirty="0"/>
              <a:t>Из концепции предметной области «Технология»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78420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3">
            <a:extLst>
              <a:ext uri="{FF2B5EF4-FFF2-40B4-BE49-F238E27FC236}">
                <a16:creationId xmlns:a16="http://schemas.microsoft.com/office/drawing/2014/main" id="{4FE1FB1E-A118-4F58-A69C-DEFABA0D7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361"/>
            <a:ext cx="5422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9BBC5-7851-46DC-BA34-0C930B4D5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285" y="92169"/>
            <a:ext cx="10262191" cy="740661"/>
          </a:xfrm>
        </p:spPr>
        <p:txBody>
          <a:bodyPr>
            <a:normAutofit/>
          </a:bodyPr>
          <a:lstStyle/>
          <a:p>
            <a:pPr algn="ctr"/>
            <a:r>
              <a:rPr lang="ru-RU" sz="2500" dirty="0">
                <a:solidFill>
                  <a:srgbClr val="002060"/>
                </a:solidFill>
                <a:latin typeface="Arial" charset="0"/>
                <a:cs typeface="Arial" charset="0"/>
              </a:rPr>
              <a:t>Основное общее образование. Веб-дизайн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75B28F-BF73-47CA-A806-590EACE109A2}"/>
              </a:ext>
            </a:extLst>
          </p:cNvPr>
          <p:cNvSpPr txBox="1"/>
          <p:nvPr/>
        </p:nvSpPr>
        <p:spPr>
          <a:xfrm>
            <a:off x="5715720" y="1932739"/>
            <a:ext cx="4008533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Часть 1 – 8 - 9 классы</a:t>
            </a:r>
          </a:p>
          <a:p>
            <a:endParaRPr lang="ru-RU" sz="2000" b="1" dirty="0"/>
          </a:p>
          <a:p>
            <a:r>
              <a:rPr lang="ru-RU" sz="2000" b="1" dirty="0">
                <a:solidFill>
                  <a:schemeClr val="accent1"/>
                </a:solidFill>
              </a:rPr>
              <a:t>Варианты использования: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на уроках информатики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как самостоятельный курс</a:t>
            </a:r>
          </a:p>
          <a:p>
            <a:r>
              <a:rPr lang="ru-RU" sz="2000" dirty="0"/>
              <a:t>(часть учебного плана, </a:t>
            </a:r>
          </a:p>
          <a:p>
            <a:r>
              <a:rPr lang="ru-RU" sz="2000" dirty="0"/>
              <a:t>формируемая участниками </a:t>
            </a:r>
          </a:p>
          <a:p>
            <a:r>
              <a:rPr lang="ru-RU" sz="2000" dirty="0"/>
              <a:t>образовательных отношений)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во внеурочной деятельности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 дополнительном образовании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C2EA2-7366-4B05-A91D-13429E75A842}"/>
              </a:ext>
            </a:extLst>
          </p:cNvPr>
          <p:cNvSpPr txBox="1"/>
          <p:nvPr/>
        </p:nvSpPr>
        <p:spPr>
          <a:xfrm>
            <a:off x="5620420" y="5379837"/>
            <a:ext cx="61692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Есть авторская примерная рабочая программа курса:</a:t>
            </a:r>
          </a:p>
          <a:p>
            <a:r>
              <a:rPr lang="en-US" sz="2000" dirty="0">
                <a:hlinkClick r:id="rId3"/>
              </a:rPr>
              <a:t>http://lbz.ru/books/775/10383/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153AB8-C720-4344-87E3-98A92CD19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9" y="1312513"/>
            <a:ext cx="3811813" cy="4837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FA2EB3-EB59-499F-982B-4053081FFF8B}"/>
              </a:ext>
            </a:extLst>
          </p:cNvPr>
          <p:cNvSpPr txBox="1"/>
          <p:nvPr/>
        </p:nvSpPr>
        <p:spPr>
          <a:xfrm>
            <a:off x="4526302" y="754883"/>
            <a:ext cx="6938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Веб-дизайн – одно из направлений в составе информационных и коммуникационных</a:t>
            </a:r>
          </a:p>
          <a:p>
            <a:r>
              <a:rPr lang="ru-RU" sz="1400" dirty="0"/>
              <a:t>технологий, по которым идут соревнования </a:t>
            </a:r>
            <a:r>
              <a:rPr lang="ru-RU" sz="1400" dirty="0" err="1"/>
              <a:t>ворлдскиллз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6224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FA354C10-A802-4D17-B8B0-238C8F6F0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361"/>
            <a:ext cx="5422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BC0121-93B0-46DB-8879-C86520F8E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183" y="148635"/>
            <a:ext cx="10564427" cy="829339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Среднее общее образование </a:t>
            </a:r>
            <a:b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Программирование на современных языках высокого уровня</a:t>
            </a:r>
            <a:endParaRPr lang="ru-RU" sz="2400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CC4A97-90A8-4F6A-B87C-0DCC880FC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6" y="1487639"/>
            <a:ext cx="3599688" cy="45902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stA="30000" endPos="34000" dist="508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894994-AFF8-4AE3-8401-1B02F482A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24" y="1487639"/>
            <a:ext cx="3599688" cy="45902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stA="30000" endPos="34000" dist="508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6FDC4A-9440-4E1D-AAB1-571F73639C16}"/>
              </a:ext>
            </a:extLst>
          </p:cNvPr>
          <p:cNvSpPr txBox="1"/>
          <p:nvPr/>
        </p:nvSpPr>
        <p:spPr>
          <a:xfrm>
            <a:off x="7993852" y="1424400"/>
            <a:ext cx="382777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Учебный курс «Программирование.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Python.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С++»</a:t>
            </a:r>
          </a:p>
          <a:p>
            <a:r>
              <a:rPr lang="ru-RU" dirty="0"/>
              <a:t>Часть 3 – 10 класс</a:t>
            </a:r>
          </a:p>
          <a:p>
            <a:r>
              <a:rPr lang="ru-RU" dirty="0"/>
              <a:t>Часть 4 – 11 класс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Варианты использования: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на уроках информатики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как самостоятельный курс</a:t>
            </a:r>
          </a:p>
          <a:p>
            <a:r>
              <a:rPr lang="ru-RU" dirty="0"/>
              <a:t>(часть учебного плана, </a:t>
            </a:r>
          </a:p>
          <a:p>
            <a:r>
              <a:rPr lang="ru-RU" dirty="0"/>
              <a:t>формируемая участниками </a:t>
            </a:r>
          </a:p>
          <a:p>
            <a:r>
              <a:rPr lang="ru-RU" dirty="0"/>
              <a:t>образовательных отношений)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во внеурочной деятельности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в дополнительном образовании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8F8534-C058-4CEE-8250-6B0F1EB6B795}"/>
              </a:ext>
            </a:extLst>
          </p:cNvPr>
          <p:cNvSpPr txBox="1"/>
          <p:nvPr/>
        </p:nvSpPr>
        <p:spPr>
          <a:xfrm>
            <a:off x="7993852" y="5154597"/>
            <a:ext cx="31940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Есть авторская примерная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рабочая программа курса:</a:t>
            </a:r>
          </a:p>
          <a:p>
            <a:r>
              <a:rPr lang="en-US" dirty="0">
                <a:hlinkClick r:id="rId5"/>
              </a:rPr>
              <a:t>http://lbz.ru/books/775/10373/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5356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3">
            <a:extLst>
              <a:ext uri="{FF2B5EF4-FFF2-40B4-BE49-F238E27FC236}">
                <a16:creationId xmlns:a16="http://schemas.microsoft.com/office/drawing/2014/main" id="{042710D4-CD1D-47D0-B984-062A908F2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361"/>
            <a:ext cx="5422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9BBC5-7851-46DC-BA34-0C930B4D5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507" y="114472"/>
            <a:ext cx="10515600" cy="77628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Среднее общее образование. Веб-дизайн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75B28F-BF73-47CA-A806-590EACE109A2}"/>
              </a:ext>
            </a:extLst>
          </p:cNvPr>
          <p:cNvSpPr txBox="1"/>
          <p:nvPr/>
        </p:nvSpPr>
        <p:spPr>
          <a:xfrm>
            <a:off x="5646640" y="1391691"/>
            <a:ext cx="4008533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Часть 2 – 10 - 11 классы</a:t>
            </a:r>
          </a:p>
          <a:p>
            <a:endParaRPr lang="ru-RU" sz="2000" b="1" dirty="0"/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Варианты использования: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на уроках информатики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как самостоятельный курс</a:t>
            </a:r>
          </a:p>
          <a:p>
            <a:r>
              <a:rPr lang="ru-RU" sz="2000" dirty="0"/>
              <a:t>(часть учебного плана, </a:t>
            </a:r>
          </a:p>
          <a:p>
            <a:r>
              <a:rPr lang="ru-RU" sz="2000" dirty="0"/>
              <a:t>формируемая участниками </a:t>
            </a:r>
          </a:p>
          <a:p>
            <a:r>
              <a:rPr lang="ru-RU" sz="2000" dirty="0"/>
              <a:t>образовательных отношений)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во внеурочной деятельности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в дополнительном образовании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C2EA2-7366-4B05-A91D-13429E75A842}"/>
              </a:ext>
            </a:extLst>
          </p:cNvPr>
          <p:cNvSpPr txBox="1"/>
          <p:nvPr/>
        </p:nvSpPr>
        <p:spPr>
          <a:xfrm>
            <a:off x="5574876" y="5335083"/>
            <a:ext cx="61692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Есть авторская примерная рабочая программа курса:</a:t>
            </a:r>
          </a:p>
          <a:p>
            <a:r>
              <a:rPr lang="en-US" sz="2000" dirty="0">
                <a:hlinkClick r:id="rId3"/>
              </a:rPr>
              <a:t>http://lbz.ru/books/775/10384/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B4A983-7296-4AAE-92BA-3C2FCCD57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92" y="1338537"/>
            <a:ext cx="3754103" cy="48022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9691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6A8466-3EFD-450D-950F-877C046A7E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9" t="588" b="19534"/>
          <a:stretch/>
        </p:blipFill>
        <p:spPr>
          <a:xfrm>
            <a:off x="0" y="0"/>
            <a:ext cx="5136001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007D04D-B1C8-4F21-A4BD-5D2C1FD16380}"/>
              </a:ext>
            </a:extLst>
          </p:cNvPr>
          <p:cNvSpPr/>
          <p:nvPr/>
        </p:nvSpPr>
        <p:spPr>
          <a:xfrm>
            <a:off x="1837677" y="2439339"/>
            <a:ext cx="9259410" cy="300409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latin typeface="+mj-lt"/>
              </a:rPr>
              <a:t>Издательство «БИНОМ. Лаборатория знаний» http://lbz.ru/</a:t>
            </a:r>
            <a:endParaRPr lang="ru-RU" dirty="0">
              <a:effectLst/>
              <a:latin typeface="+mj-lt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latin typeface="+mj-lt"/>
              </a:rPr>
              <a:t> </a:t>
            </a:r>
            <a:endParaRPr lang="ru-RU" dirty="0">
              <a:effectLst/>
              <a:latin typeface="+mj-lt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Государственным и муниципальным заказчикам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директор департамента регионального развития Винт Галина </a:t>
            </a:r>
            <a:r>
              <a:rPr lang="ru-RU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Ильмаровна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тел. +7(495)181-53-44, доб. 223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Коммерческим организациям и частным лицам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заместитель генерального директора по коммерческим продажам Кузнецова Анна Николаевна, тел. +7(495)181-53-44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Методическая поддержка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заместитель генерального директора по методической работе Крылов Алексей Игоревич, тел. +7(495)181-53-44, доб. 233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lbz.ru/_img/promo/logo755x254.jpg">
            <a:extLst>
              <a:ext uri="{FF2B5EF4-FFF2-40B4-BE49-F238E27FC236}">
                <a16:creationId xmlns:a16="http://schemas.microsoft.com/office/drawing/2014/main" id="{C1A3260A-6099-4AE6-9708-2CC82BA15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77810" y="6166387"/>
            <a:ext cx="1638553" cy="50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CAF64A-5FD1-4ADB-9E61-EBF4616EED35}"/>
              </a:ext>
            </a:extLst>
          </p:cNvPr>
          <p:cNvSpPr txBox="1"/>
          <p:nvPr/>
        </p:nvSpPr>
        <p:spPr>
          <a:xfrm>
            <a:off x="5433134" y="585926"/>
            <a:ext cx="4663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97623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F6CD02-56E6-448C-B87D-47D29FBD2C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9" t="588" b="19534"/>
          <a:stretch/>
        </p:blipFill>
        <p:spPr>
          <a:xfrm>
            <a:off x="0" y="0"/>
            <a:ext cx="5136001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D1B0863-872D-41C0-97EA-6F76D21D6F11}"/>
              </a:ext>
            </a:extLst>
          </p:cNvPr>
          <p:cNvSpPr/>
          <p:nvPr/>
        </p:nvSpPr>
        <p:spPr>
          <a:xfrm>
            <a:off x="420494" y="654096"/>
            <a:ext cx="11146825" cy="230832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 fontAlgn="base"/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&amp;quot"/>
              </a:rPr>
              <a:t>"</a:t>
            </a:r>
            <a:r>
              <a:rPr lang="ru-RU" sz="1600" dirty="0"/>
              <a:t>У ученика должен быть выбор, какие профильные предметы ему углубленно изучать. Но и государство, конечно, должно проводить осознанную образовательную политику, </a:t>
            </a:r>
            <a:r>
              <a:rPr lang="ru-RU" sz="1600" b="1" dirty="0"/>
              <a:t>исходя из интересов национального развития, исходя из интересов и потребностей рынка труда на сегодня и с прогнозом хотя бы на среднесрочную перспективу</a:t>
            </a:r>
            <a:r>
              <a:rPr lang="ru-RU" sz="1600" dirty="0"/>
              <a:t>. Поэтому </a:t>
            </a:r>
            <a:r>
              <a:rPr lang="ru-RU" sz="1600" b="1" dirty="0"/>
              <a:t>совершено правильно, если особое внимание мы уделим продвижению профильного образования, связанного с точными науками</a:t>
            </a:r>
            <a:r>
              <a:rPr lang="ru-RU" sz="1600" dirty="0"/>
              <a:t>. Разумеется, это совсем не значит, что мы на второй план куда-то отодвигаем гуманитарную составляющую. В то же время мы прекрасно понимаем, </a:t>
            </a:r>
            <a:r>
              <a:rPr lang="ru-RU" sz="1600" b="1" dirty="0"/>
              <a:t>основы инженерного и технического образования - а именно такие специалисты сегодня, да и в ближайшем будущем будут остро нужны стране - закладываются именно в школе</a:t>
            </a:r>
            <a:r>
              <a:rPr lang="ru-RU" sz="1600" dirty="0"/>
              <a:t>".</a:t>
            </a:r>
          </a:p>
          <a:p>
            <a:pPr algn="r" fontAlgn="base"/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&amp;quot"/>
              </a:rPr>
            </a:b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&amp;quot"/>
              </a:rPr>
              <a:t>В.В. Путин, Президент РФ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08F76AB-5B5D-4116-B694-F3AD66B5DCA9}"/>
              </a:ext>
            </a:extLst>
          </p:cNvPr>
          <p:cNvSpPr/>
          <p:nvPr/>
        </p:nvSpPr>
        <p:spPr>
          <a:xfrm>
            <a:off x="719091" y="3276741"/>
            <a:ext cx="11052414" cy="3570208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1600" b="1" i="0" u="none" strike="noStrike" dirty="0">
                <a:effectLst/>
              </a:rPr>
              <a:t>Правительству Российской Федерации обеспечить достижение следующих национальных целей развития РФ на период до 2024 года:</a:t>
            </a:r>
          </a:p>
          <a:p>
            <a:pPr algn="just"/>
            <a:r>
              <a:rPr lang="ru-RU" sz="1600" dirty="0"/>
              <a:t>- ускорение технологического развития Российской Федерации, увеличение количества организаций, осуществляющих технологические инновации, до 50% от их общего числа;</a:t>
            </a:r>
            <a:endParaRPr lang="en-US" sz="1600" dirty="0"/>
          </a:p>
          <a:p>
            <a:pPr algn="just"/>
            <a:r>
              <a:rPr lang="ru-RU" sz="1600" dirty="0"/>
              <a:t>- обеспечение ускоренного внедрения цифровых технологий в экономике и социальной сфере.</a:t>
            </a:r>
            <a:endParaRPr lang="en-US" sz="1600" dirty="0"/>
          </a:p>
          <a:p>
            <a:pPr algn="just"/>
            <a:r>
              <a:rPr lang="ru-RU" sz="1600" b="1" dirty="0"/>
              <a:t>Правительству при разработке национального проекта в сфере образования исходить из того, что в 2024 году необходимо обеспечить</a:t>
            </a:r>
            <a:r>
              <a:rPr lang="ru-RU" sz="1400" b="1" dirty="0"/>
              <a:t>:</a:t>
            </a:r>
            <a:endParaRPr lang="en-US" sz="1400" b="1" dirty="0"/>
          </a:p>
          <a:p>
            <a:pPr algn="just"/>
            <a:r>
              <a:rPr lang="ru-RU" sz="1600" dirty="0"/>
              <a:t>- внедрение на уровнях основного общего и среднего общего образования новых методов обучения и воспитания, образовательных технологий, обеспечивающих освоение обучающимися базовых навыков и умений, повышение их мотивации к обучению и вовлеченности в образовательный процесс, а также обновление содержания и совершенствование методов обучения предметной области «Технология».</a:t>
            </a:r>
            <a:endParaRPr lang="en-US" sz="1600" dirty="0"/>
          </a:p>
          <a:p>
            <a:endParaRPr lang="en-US" sz="1600" b="0" i="0" u="none" strike="noStrike" dirty="0">
              <a:solidFill>
                <a:srgbClr val="4D4D4D"/>
              </a:solidFill>
              <a:effectLst/>
              <a:latin typeface="Tahoma" panose="020B0604030504040204" pitchFamily="34" charset="0"/>
            </a:endParaRPr>
          </a:p>
          <a:p>
            <a:pPr algn="r"/>
            <a:r>
              <a:rPr lang="ru-RU" sz="16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Из Майского указа Президента 2018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6907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7FBC351-8611-45B0-A2F0-71D43569B1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9" t="588" b="19534"/>
          <a:stretch/>
        </p:blipFill>
        <p:spPr>
          <a:xfrm>
            <a:off x="0" y="-30002"/>
            <a:ext cx="12192000" cy="693190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3368CA-37B2-4FA1-A882-FD428B2CEF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-30002"/>
            <a:ext cx="12192000" cy="754100"/>
          </a:xfrm>
          <a:solidFill>
            <a:schemeClr val="bg1"/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cs typeface="Arial" charset="0"/>
              </a:rPr>
              <a:t>Профессии будущего. Информационная революция: </a:t>
            </a:r>
            <a:br>
              <a:rPr lang="ru-RU" sz="2800" b="1" dirty="0">
                <a:solidFill>
                  <a:srgbClr val="002060"/>
                </a:solidFill>
                <a:cs typeface="Arial" charset="0"/>
              </a:rPr>
            </a:br>
            <a:r>
              <a:rPr lang="ru-RU" sz="2800" b="1" dirty="0">
                <a:solidFill>
                  <a:srgbClr val="002060"/>
                </a:solidFill>
                <a:cs typeface="Arial" charset="0"/>
              </a:rPr>
              <a:t>внедрение </a:t>
            </a:r>
            <a:r>
              <a:rPr lang="en-US" sz="2800" b="1" dirty="0">
                <a:solidFill>
                  <a:srgbClr val="002060"/>
                </a:solidFill>
                <a:cs typeface="Arial" charset="0"/>
              </a:rPr>
              <a:t>IT </a:t>
            </a:r>
            <a:r>
              <a:rPr lang="ru-RU" sz="2800" b="1" dirty="0">
                <a:solidFill>
                  <a:srgbClr val="002060"/>
                </a:solidFill>
                <a:cs typeface="Arial" charset="0"/>
              </a:rPr>
              <a:t>во все сферы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6377F-9B24-4D63-9E0E-3CA6EC0F88CC}"/>
              </a:ext>
            </a:extLst>
          </p:cNvPr>
          <p:cNvSpPr txBox="1"/>
          <p:nvPr/>
        </p:nvSpPr>
        <p:spPr>
          <a:xfrm>
            <a:off x="1325723" y="1908496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Дизайнер </a:t>
            </a:r>
            <a:r>
              <a:rPr lang="en-US" b="1" dirty="0"/>
              <a:t>VR</a:t>
            </a:r>
            <a:endParaRPr lang="ru-RU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53AE05-625B-449A-85DE-7B23F7C0CD90}"/>
              </a:ext>
            </a:extLst>
          </p:cNvPr>
          <p:cNvSpPr txBox="1"/>
          <p:nvPr/>
        </p:nvSpPr>
        <p:spPr>
          <a:xfrm>
            <a:off x="1021974" y="2746975"/>
            <a:ext cx="25534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Разработчик </a:t>
            </a:r>
            <a:r>
              <a:rPr lang="ru-RU" b="1" dirty="0" err="1"/>
              <a:t>робоэтики</a:t>
            </a:r>
            <a:endParaRPr lang="ru-RU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8CF03C-26F0-486A-84EB-55BB27D2CD26}"/>
              </a:ext>
            </a:extLst>
          </p:cNvPr>
          <p:cNvSpPr txBox="1"/>
          <p:nvPr/>
        </p:nvSpPr>
        <p:spPr>
          <a:xfrm>
            <a:off x="4721462" y="2757746"/>
            <a:ext cx="282686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Виртуальный экскурсовод</a:t>
            </a:r>
          </a:p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296465-0245-4F47-83E8-6F783DEBEEA9}"/>
              </a:ext>
            </a:extLst>
          </p:cNvPr>
          <p:cNvSpPr txBox="1"/>
          <p:nvPr/>
        </p:nvSpPr>
        <p:spPr>
          <a:xfrm>
            <a:off x="7548326" y="2271502"/>
            <a:ext cx="29554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Аналитик Интернета вещей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9368C8-5B94-46D3-99AA-30C556D84182}"/>
              </a:ext>
            </a:extLst>
          </p:cNvPr>
          <p:cNvSpPr txBox="1"/>
          <p:nvPr/>
        </p:nvSpPr>
        <p:spPr>
          <a:xfrm>
            <a:off x="8446713" y="3490868"/>
            <a:ext cx="33225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Куратор персональных данных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3C47B4-2DE1-4196-8BF8-C0019979DA08}"/>
              </a:ext>
            </a:extLst>
          </p:cNvPr>
          <p:cNvSpPr txBox="1"/>
          <p:nvPr/>
        </p:nvSpPr>
        <p:spPr>
          <a:xfrm>
            <a:off x="1021974" y="4689650"/>
            <a:ext cx="17322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err="1"/>
              <a:t>Боди</a:t>
            </a:r>
            <a:r>
              <a:rPr lang="ru-RU" b="1" dirty="0"/>
              <a:t>-дизайнер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26A53C-48A2-4163-9B3F-2A563F3C3B47}"/>
              </a:ext>
            </a:extLst>
          </p:cNvPr>
          <p:cNvSpPr txBox="1"/>
          <p:nvPr/>
        </p:nvSpPr>
        <p:spPr>
          <a:xfrm>
            <a:off x="7746520" y="2923183"/>
            <a:ext cx="25590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Инженер-робототехник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667D17-88DE-4BEE-9E31-71F54969F440}"/>
              </a:ext>
            </a:extLst>
          </p:cNvPr>
          <p:cNvSpPr txBox="1"/>
          <p:nvPr/>
        </p:nvSpPr>
        <p:spPr>
          <a:xfrm>
            <a:off x="1963024" y="5897461"/>
            <a:ext cx="20755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Пищевой инженер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C8AF55-8D0C-4888-8111-AE53CB98AF09}"/>
              </a:ext>
            </a:extLst>
          </p:cNvPr>
          <p:cNvSpPr txBox="1"/>
          <p:nvPr/>
        </p:nvSpPr>
        <p:spPr>
          <a:xfrm>
            <a:off x="83408" y="3329044"/>
            <a:ext cx="35586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Разработчик беспилотных систем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063A88-3B31-47E0-A612-D56B99236EE0}"/>
              </a:ext>
            </a:extLst>
          </p:cNvPr>
          <p:cNvSpPr txBox="1"/>
          <p:nvPr/>
        </p:nvSpPr>
        <p:spPr>
          <a:xfrm>
            <a:off x="3519144" y="1320296"/>
            <a:ext cx="42273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Специалист по превентивной медицине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7BA3D1-222D-4BC0-ACCA-729881DDF99C}"/>
              </a:ext>
            </a:extLst>
          </p:cNvPr>
          <p:cNvSpPr txBox="1"/>
          <p:nvPr/>
        </p:nvSpPr>
        <p:spPr>
          <a:xfrm>
            <a:off x="7548326" y="4347896"/>
            <a:ext cx="17967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Онлайн-педагог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CD6385-F7D7-4492-9D42-537A092BE9FD}"/>
              </a:ext>
            </a:extLst>
          </p:cNvPr>
          <p:cNvSpPr txBox="1"/>
          <p:nvPr/>
        </p:nvSpPr>
        <p:spPr>
          <a:xfrm>
            <a:off x="3701390" y="3603358"/>
            <a:ext cx="28841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Специалист по рециклингу</a:t>
            </a:r>
          </a:p>
        </p:txBody>
      </p:sp>
      <p:pic>
        <p:nvPicPr>
          <p:cNvPr id="23" name="Picture 2" descr="http://lbz.ru/_img/promo/logo755x254.jpg">
            <a:extLst>
              <a:ext uri="{FF2B5EF4-FFF2-40B4-BE49-F238E27FC236}">
                <a16:creationId xmlns:a16="http://schemas.microsoft.com/office/drawing/2014/main" id="{5293AA5B-CE83-4A33-8D45-B48B311F3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03815" y="6266793"/>
            <a:ext cx="1419037" cy="44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0490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B05B16-8513-45E1-B981-83F8DECB8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9" t="588" b="19534"/>
          <a:stretch/>
        </p:blipFill>
        <p:spPr>
          <a:xfrm>
            <a:off x="0" y="0"/>
            <a:ext cx="5136001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7F917A2-B123-49AF-AE3D-3741E50AD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815"/>
            <a:ext cx="10515600" cy="884835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Концепция предметной области «Технология»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146953E-78A2-4E26-8548-4064193DA1DD}"/>
              </a:ext>
            </a:extLst>
          </p:cNvPr>
          <p:cNvSpPr/>
          <p:nvPr/>
        </p:nvSpPr>
        <p:spPr>
          <a:xfrm>
            <a:off x="838200" y="1054223"/>
            <a:ext cx="10515600" cy="101566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Концепция разработана на основании поручения Президента Российской Федерации от 4 мая 2016 г. с учетом Стратегии научно-технологического развития Российской Федерации, утвержденной Указом Президента Российской Федерации от 1 декабря 2016 г. № 642, Национальной технологической инициативы, (постановление Правительства Российской Федерации от 18 апреля 2016 г. № 317 «О реализации Национальной технологической инициативы») и Программы «Цифровая экономика Российской Федерации», утвержденной распоряжением Правительства Российской Федерации от 28 июля 2017 г. № 1632-р.</a:t>
            </a:r>
            <a:endParaRPr lang="ru-RU" sz="1200" b="1" dirty="0"/>
          </a:p>
        </p:txBody>
      </p:sp>
      <p:pic>
        <p:nvPicPr>
          <p:cNvPr id="6" name="Picture 2" descr="http://lbz.ru/_img/promo/logo755x254.jpg">
            <a:extLst>
              <a:ext uri="{FF2B5EF4-FFF2-40B4-BE49-F238E27FC236}">
                <a16:creationId xmlns:a16="http://schemas.microsoft.com/office/drawing/2014/main" id="{0FCD80EE-CE1B-4EE9-B88F-1118F4AC4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691" y="6392269"/>
            <a:ext cx="1322217" cy="41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E140C2-AD22-4C71-99DE-C50219162646}"/>
              </a:ext>
            </a:extLst>
          </p:cNvPr>
          <p:cNvSpPr txBox="1"/>
          <p:nvPr/>
        </p:nvSpPr>
        <p:spPr>
          <a:xfrm>
            <a:off x="423779" y="1947870"/>
            <a:ext cx="11518153" cy="452431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b="1" dirty="0"/>
              <a:t>Среди задач, сформулированных в Концепции: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изучение элементов как традиционных, так и </a:t>
            </a:r>
            <a:r>
              <a:rPr lang="ru-RU" b="1" dirty="0"/>
              <a:t>наиболее перспективных технологических направлений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формирование у обучающихся </a:t>
            </a:r>
            <a:r>
              <a:rPr lang="ru-RU" b="1" dirty="0"/>
              <a:t>культуры проектной и исследовательской деятельности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формирование </a:t>
            </a:r>
            <a:r>
              <a:rPr lang="ru-RU" b="1" dirty="0"/>
              <a:t>ключевых навыков в сфере информационных и коммуникационных технологий </a:t>
            </a:r>
          </a:p>
          <a:p>
            <a:r>
              <a:rPr lang="ru-RU" b="1" dirty="0"/>
              <a:t>      (далее – ИКТ) в рамках учебных предметов «Технология» и «Информатика» </a:t>
            </a:r>
            <a:r>
              <a:rPr lang="ru-RU" dirty="0"/>
              <a:t>и их использование в ходе </a:t>
            </a:r>
          </a:p>
          <a:p>
            <a:r>
              <a:rPr lang="ru-RU" dirty="0"/>
              <a:t>      изучения других предметных областей (учебных предметов)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создание системы выявления, оценивания и продвижения обучающихся, обладающих высокой мотивацией </a:t>
            </a:r>
          </a:p>
          <a:p>
            <a:r>
              <a:rPr lang="ru-RU" dirty="0"/>
              <a:t>      и способностями в сфере материального и социального конструирования, </a:t>
            </a:r>
            <a:r>
              <a:rPr lang="ru-RU" b="1" dirty="0"/>
              <a:t>включая </a:t>
            </a:r>
          </a:p>
          <a:p>
            <a:r>
              <a:rPr lang="ru-RU" b="1" dirty="0"/>
              <a:t>      инженерно-технологическое направление и ИКТ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поддержка лидеров технологического образования (организаций, коллективов, отдельных педагогических </a:t>
            </a:r>
          </a:p>
          <a:p>
            <a:r>
              <a:rPr lang="ru-RU" dirty="0"/>
              <a:t>     работников, работающих с детьми, профессионалов – носителей передовых компетенций); популяризация </a:t>
            </a:r>
          </a:p>
          <a:p>
            <a:r>
              <a:rPr lang="ru-RU" dirty="0"/>
              <a:t>     передовых практик обучения и стимулирование разнообразия форм технологического образования, </a:t>
            </a:r>
          </a:p>
          <a:p>
            <a:r>
              <a:rPr lang="ru-RU" dirty="0"/>
              <a:t>     </a:t>
            </a:r>
            <a:r>
              <a:rPr lang="ru-RU" b="1" dirty="0"/>
              <a:t>формирование открытого интернет-банка модулей технологического образования</a:t>
            </a:r>
            <a:r>
              <a:rPr lang="ru-RU" dirty="0"/>
              <a:t>, создаваемых лидерами </a:t>
            </a:r>
          </a:p>
          <a:p>
            <a:r>
              <a:rPr lang="ru-RU" dirty="0"/>
              <a:t>     технологического образования, для выбора этих модулей </a:t>
            </a:r>
            <a:r>
              <a:rPr lang="ru-RU" b="1" dirty="0"/>
              <a:t>при разработке общеобразовательной организацией </a:t>
            </a:r>
          </a:p>
          <a:p>
            <a:r>
              <a:rPr lang="ru-RU" b="1" dirty="0"/>
              <a:t>     рабочей программы по предметной области «Технология»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3950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DC465A-8E33-4834-8516-9DB081F4FB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9" t="588" b="19534"/>
          <a:stretch/>
        </p:blipFill>
        <p:spPr>
          <a:xfrm>
            <a:off x="0" y="0"/>
            <a:ext cx="5136001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C842042-7DD2-4AB0-B8FB-C8D4CC753BAC}"/>
              </a:ext>
            </a:extLst>
          </p:cNvPr>
          <p:cNvSpPr/>
          <p:nvPr/>
        </p:nvSpPr>
        <p:spPr>
          <a:xfrm>
            <a:off x="669525" y="1501093"/>
            <a:ext cx="105156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endParaRPr lang="ru-RU" b="1" dirty="0"/>
          </a:p>
        </p:txBody>
      </p:sp>
      <p:pic>
        <p:nvPicPr>
          <p:cNvPr id="7" name="Picture 2" descr="http://lbz.ru/_img/promo/logo755x254.jpg">
            <a:extLst>
              <a:ext uri="{FF2B5EF4-FFF2-40B4-BE49-F238E27FC236}">
                <a16:creationId xmlns:a16="http://schemas.microsoft.com/office/drawing/2014/main" id="{67B25975-66DC-44C2-B22F-086678808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232" y="6094408"/>
            <a:ext cx="1636290" cy="50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9B82D50-422C-4B25-A626-4ADDCD898E48}"/>
              </a:ext>
            </a:extLst>
          </p:cNvPr>
          <p:cNvSpPr/>
          <p:nvPr/>
        </p:nvSpPr>
        <p:spPr>
          <a:xfrm>
            <a:off x="669525" y="1016095"/>
            <a:ext cx="10755948" cy="507831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Учебный предмет «Технология» обеспечивает оперативное введение в образовательную деятельность содержания, адекватно отражающего смену жизненных реалий и формирование пространства профессиональной ориентации и самоопределения личности, в том числе: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компьютерное черчение, промышленный дизайн;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3D-моделирование, прототипирование</a:t>
            </a:r>
            <a:r>
              <a:rPr lang="ru-RU" dirty="0"/>
              <a:t>, технологии цифрового производства в области обработки материалов (ручной и станочной, в том числе станками с числовым программным управлением и лазерной обработкой), аддитивные технологии;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нанотехнологии;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робототехника и системы автоматического управления</a:t>
            </a:r>
            <a:r>
              <a:rPr lang="ru-RU" dirty="0"/>
              <a:t>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технологии электротехники, электроники и электроэнергетики;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строительство;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транспорт;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/>
              <a:t>агро</a:t>
            </a:r>
            <a:r>
              <a:rPr lang="ru-RU" dirty="0"/>
              <a:t>- и биотехнологии;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обработка пищевых продуктов;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технологии умного дома и интернета вещей, СМИ</a:t>
            </a:r>
            <a:r>
              <a:rPr lang="ru-RU" dirty="0"/>
              <a:t>, реклама, маркетинг. </a:t>
            </a:r>
          </a:p>
          <a:p>
            <a:pPr algn="just"/>
            <a:r>
              <a:rPr lang="ru-RU" dirty="0"/>
              <a:t>Все перечисленные направления должны быть разработаны с учетом общемировых стандартов (на основе стандартов </a:t>
            </a:r>
            <a:r>
              <a:rPr lang="ru-RU" dirty="0" err="1"/>
              <a:t>Ворлдскиллс</a:t>
            </a:r>
            <a:r>
              <a:rPr lang="ru-RU" dirty="0"/>
              <a:t>) и специфики и потребностей региона.</a:t>
            </a:r>
          </a:p>
          <a:p>
            <a:pPr algn="r"/>
            <a:r>
              <a:rPr lang="ru-RU" i="1" dirty="0"/>
              <a:t>Из концепции предметной области «Технология»</a:t>
            </a:r>
          </a:p>
        </p:txBody>
      </p:sp>
    </p:spTree>
    <p:extLst>
      <p:ext uri="{BB962C8B-B14F-4D97-AF65-F5344CB8AC3E}">
        <p14:creationId xmlns:p14="http://schemas.microsoft.com/office/powerpoint/2010/main" val="1233698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3">
            <a:extLst>
              <a:ext uri="{FF2B5EF4-FFF2-40B4-BE49-F238E27FC236}">
                <a16:creationId xmlns:a16="http://schemas.microsoft.com/office/drawing/2014/main" id="{C586DF02-AD39-433D-9AAB-7AE30859F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739619" y="75348"/>
            <a:ext cx="5422899" cy="679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3">
            <a:extLst>
              <a:ext uri="{FF2B5EF4-FFF2-40B4-BE49-F238E27FC236}">
                <a16:creationId xmlns:a16="http://schemas.microsoft.com/office/drawing/2014/main" id="{8A2CDC4F-5F34-449F-8AE5-D9A7A4CDB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361"/>
            <a:ext cx="5422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9BF190-8E2B-4CD2-A182-94381A807C9F}"/>
              </a:ext>
            </a:extLst>
          </p:cNvPr>
          <p:cNvSpPr txBox="1"/>
          <p:nvPr/>
        </p:nvSpPr>
        <p:spPr>
          <a:xfrm>
            <a:off x="448908" y="1259272"/>
            <a:ext cx="251981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Робототехника  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LEGO, Arduino</a:t>
            </a:r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>2 – 9 </a:t>
            </a:r>
            <a:r>
              <a:rPr lang="ru-RU" dirty="0" err="1">
                <a:solidFill>
                  <a:srgbClr val="002060"/>
                </a:solidFill>
              </a:rPr>
              <a:t>кл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6D8DE1-7D93-4C6A-B0F7-289B5983B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650" y="272086"/>
            <a:ext cx="1386125" cy="3567338"/>
          </a:xfrm>
          <a:prstGeom prst="rect">
            <a:avLst/>
          </a:prstGeom>
          <a:effec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691C0E-8ED3-4F41-97D6-902459BE03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805"/>
          <a:stretch/>
        </p:blipFill>
        <p:spPr>
          <a:xfrm>
            <a:off x="4743554" y="506162"/>
            <a:ext cx="1475814" cy="197378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0728E3-F714-4D09-B2ED-1C2F769FA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300" y="191185"/>
            <a:ext cx="1353255" cy="36321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80BE48-BC4D-41B8-B970-E9FBB8676ADC}"/>
              </a:ext>
            </a:extLst>
          </p:cNvPr>
          <p:cNvSpPr txBox="1"/>
          <p:nvPr/>
        </p:nvSpPr>
        <p:spPr>
          <a:xfrm>
            <a:off x="1526316" y="2718956"/>
            <a:ext cx="223471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3</a:t>
            </a:r>
            <a:r>
              <a:rPr lang="en-US" b="1" dirty="0">
                <a:solidFill>
                  <a:srgbClr val="002060"/>
                </a:solidFill>
              </a:rPr>
              <a:t>D</a:t>
            </a:r>
            <a:r>
              <a:rPr lang="ru-RU" b="1" dirty="0">
                <a:solidFill>
                  <a:srgbClr val="002060"/>
                </a:solidFill>
              </a:rPr>
              <a:t> моделирование,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прототипирование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7 – 8 </a:t>
            </a:r>
            <a:r>
              <a:rPr lang="ru-RU" dirty="0" err="1">
                <a:solidFill>
                  <a:srgbClr val="002060"/>
                </a:solidFill>
              </a:rPr>
              <a:t>кл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B8BAD7-450A-47FD-8248-D628883B4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5207" y="2576709"/>
            <a:ext cx="1386125" cy="35682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A8ED54-3100-45BA-AA1F-30397DD780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5866" y="2587133"/>
            <a:ext cx="1387863" cy="35577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9FA182-0CAE-467C-960F-07B04BD35010}"/>
              </a:ext>
            </a:extLst>
          </p:cNvPr>
          <p:cNvSpPr txBox="1"/>
          <p:nvPr/>
        </p:nvSpPr>
        <p:spPr>
          <a:xfrm>
            <a:off x="1482819" y="4640305"/>
            <a:ext cx="219964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Программирование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PYTHON 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C++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>8 – 11 </a:t>
            </a:r>
            <a:r>
              <a:rPr lang="ru-RU" dirty="0" err="1">
                <a:solidFill>
                  <a:srgbClr val="002060"/>
                </a:solidFill>
              </a:rPr>
              <a:t>кл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5B107A-8C38-4779-8C45-5DCF4AC90C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0002" y="4640305"/>
            <a:ext cx="1346356" cy="34571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71FCB0-E98B-4FE7-B2AF-AF2EC1DF84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0676" y="4525347"/>
            <a:ext cx="1346356" cy="345131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C2F268-D560-43DF-8684-D0A6F64BF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3573" y="4640305"/>
            <a:ext cx="1348638" cy="34571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BF759E-34BE-4F65-8337-0BE7673595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40778" y="4456940"/>
            <a:ext cx="1356597" cy="34834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A88B6B-31D3-40E4-98BB-C028AF292F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72881" y="2057400"/>
            <a:ext cx="1360310" cy="172537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A018155-A726-4363-B241-1C3A430CA6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63053" y="2407821"/>
            <a:ext cx="1350486" cy="172537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6D61C3A-C0FE-49AF-833A-BD20C8387CE2}"/>
              </a:ext>
            </a:extLst>
          </p:cNvPr>
          <p:cNvSpPr txBox="1"/>
          <p:nvPr/>
        </p:nvSpPr>
        <p:spPr>
          <a:xfrm>
            <a:off x="7272063" y="2694623"/>
            <a:ext cx="135325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Веб-дизайн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8 – 9 </a:t>
            </a:r>
            <a:r>
              <a:rPr lang="ru-RU" dirty="0" err="1">
                <a:solidFill>
                  <a:srgbClr val="002060"/>
                </a:solidFill>
              </a:rPr>
              <a:t>кл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005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3">
            <a:extLst>
              <a:ext uri="{FF2B5EF4-FFF2-40B4-BE49-F238E27FC236}">
                <a16:creationId xmlns:a16="http://schemas.microsoft.com/office/drawing/2014/main" id="{8672DF90-E3ED-4F29-9803-58E675972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361"/>
            <a:ext cx="5422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28B94-D442-40F1-8E84-CF0B87FB5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172" y="122471"/>
            <a:ext cx="10513828" cy="7300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Начальное общее образование. Робототехника</a:t>
            </a:r>
            <a:b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000" dirty="0">
                <a:solidFill>
                  <a:srgbClr val="002060"/>
                </a:solidFill>
                <a:latin typeface="Arial" charset="0"/>
                <a:cs typeface="Arial" charset="0"/>
              </a:rPr>
              <a:t>Д.И. Павлов, М.Ю. Ревякин; под ред. Л.Л. </a:t>
            </a:r>
            <a:r>
              <a:rPr lang="ru-RU" sz="2000" dirty="0" err="1">
                <a:solidFill>
                  <a:srgbClr val="002060"/>
                </a:solidFill>
                <a:latin typeface="Arial" charset="0"/>
                <a:cs typeface="Arial" charset="0"/>
              </a:rPr>
              <a:t>Босовой</a:t>
            </a:r>
            <a:endParaRPr lang="ru-RU" sz="2000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C3C5FB-D185-4BFC-B296-42A5C541A8F7}"/>
              </a:ext>
            </a:extLst>
          </p:cNvPr>
          <p:cNvSpPr txBox="1"/>
          <p:nvPr/>
        </p:nvSpPr>
        <p:spPr>
          <a:xfrm>
            <a:off x="7873550" y="947138"/>
            <a:ext cx="376705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Учебный курс «Робототехника»</a:t>
            </a:r>
          </a:p>
          <a:p>
            <a:r>
              <a:rPr lang="ru-RU" dirty="0"/>
              <a:t>на основе набора </a:t>
            </a:r>
            <a:r>
              <a:rPr lang="en-US" dirty="0"/>
              <a:t>LEGO </a:t>
            </a:r>
            <a:r>
              <a:rPr lang="en-US" dirty="0" err="1"/>
              <a:t>WeDo</a:t>
            </a:r>
            <a:r>
              <a:rPr lang="en-US" dirty="0"/>
              <a:t> 2.0</a:t>
            </a:r>
            <a:r>
              <a:rPr lang="ru-RU" dirty="0"/>
              <a:t> </a:t>
            </a:r>
            <a:r>
              <a:rPr lang="ru-RU" sz="1400" dirty="0"/>
              <a:t>(уровень 1 (в 2 частях) – 2 – 3 классы; уровень 2 (в 2 частях) – 3 – 4 классы)</a:t>
            </a:r>
            <a:endParaRPr lang="ru-RU" dirty="0"/>
          </a:p>
          <a:p>
            <a:r>
              <a:rPr lang="ru-RU" b="1" dirty="0">
                <a:solidFill>
                  <a:schemeClr val="accent1"/>
                </a:solidFill>
              </a:rPr>
              <a:t>Варианты использования: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на уроках технологии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на уроках информатики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как самостоятельный курс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ru-RU" dirty="0"/>
              <a:t>(часть учебного плана, 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ru-RU" dirty="0"/>
              <a:t>формируемая участниками 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ru-RU" dirty="0"/>
              <a:t>образовательных отношений)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во внеурочной деятельности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в дополнительном образовании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636306-BD3E-4CBA-9FE5-7E31406E0D59}"/>
              </a:ext>
            </a:extLst>
          </p:cNvPr>
          <p:cNvSpPr txBox="1"/>
          <p:nvPr/>
        </p:nvSpPr>
        <p:spPr>
          <a:xfrm>
            <a:off x="7873550" y="4983620"/>
            <a:ext cx="3948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Есть авторская примерная</a:t>
            </a:r>
          </a:p>
          <a:p>
            <a:r>
              <a:rPr lang="ru-RU" b="1" dirty="0">
                <a:solidFill>
                  <a:schemeClr val="accent1"/>
                </a:solidFill>
              </a:rPr>
              <a:t>рабочая программа курса:</a:t>
            </a:r>
          </a:p>
          <a:p>
            <a:r>
              <a:rPr lang="en-US" dirty="0">
                <a:hlinkClick r:id="rId3"/>
              </a:rPr>
              <a:t>http://www.lbz.ru/books/775/10386/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27146B-B6AC-4F2F-BEFA-E84950821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728" y="971153"/>
            <a:ext cx="2001831" cy="25730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6823419-8BCF-4A94-9A89-2E5CFAC998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69" y="3718680"/>
            <a:ext cx="2001831" cy="25730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3D501FD-11FE-44A7-AB39-F7323CE7D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728" y="3718680"/>
            <a:ext cx="2001831" cy="25730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94A0FC-03E6-47F9-A378-30D4ABC7AA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969" y="947138"/>
            <a:ext cx="2022631" cy="25680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904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3">
            <a:extLst>
              <a:ext uri="{FF2B5EF4-FFF2-40B4-BE49-F238E27FC236}">
                <a16:creationId xmlns:a16="http://schemas.microsoft.com/office/drawing/2014/main" id="{F18D818A-2D08-408A-8A74-F1123E4E0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361"/>
            <a:ext cx="5422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CB4B0951-237C-4FFB-8624-3C2EDC7D3B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5130117"/>
              </p:ext>
            </p:extLst>
          </p:nvPr>
        </p:nvGraphicFramePr>
        <p:xfrm>
          <a:off x="6185661" y="3671847"/>
          <a:ext cx="3526985" cy="250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Acrobat Document" r:id="rId4" imgW="9877275" imgH="7153151" progId="Acrobat.Document.DC">
                  <p:embed/>
                </p:oleObj>
              </mc:Choice>
              <mc:Fallback>
                <p:oleObj name="Acrobat Document" r:id="rId4" imgW="9877275" imgH="7153151" progId="Acrobat.Document.DC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CB4B0951-237C-4FFB-8624-3C2EDC7D3B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85661" y="3671847"/>
                        <a:ext cx="3526985" cy="250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A7D04D6-DCE6-400E-8717-42A2B30600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6131245"/>
              </p:ext>
            </p:extLst>
          </p:nvPr>
        </p:nvGraphicFramePr>
        <p:xfrm>
          <a:off x="6159751" y="1134122"/>
          <a:ext cx="3537618" cy="250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Acrobat Document" r:id="rId6" imgW="9877275" imgH="7153151" progId="Acrobat.Document.DC">
                  <p:embed/>
                </p:oleObj>
              </mc:Choice>
              <mc:Fallback>
                <p:oleObj name="Acrobat Document" r:id="rId6" imgW="9877275" imgH="7153151" progId="Acrobat.Document.DC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EA7D04D6-DCE6-400E-8717-42A2B30600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59751" y="1134122"/>
                        <a:ext cx="3537618" cy="250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7184E-09D1-4A12-99AA-11B5640FF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861" y="261104"/>
            <a:ext cx="10515600" cy="694795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Основное общее образование (5 – 8 классы). Робототехника</a:t>
            </a:r>
            <a:b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000" dirty="0">
                <a:solidFill>
                  <a:srgbClr val="002060"/>
                </a:solidFill>
                <a:latin typeface="Arial" charset="0"/>
                <a:cs typeface="Arial" charset="0"/>
              </a:rPr>
              <a:t>Д.Г. Копосов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14E55B0E-26E7-4335-A5B6-AAB3742C7F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314891"/>
              </p:ext>
            </p:extLst>
          </p:nvPr>
        </p:nvGraphicFramePr>
        <p:xfrm>
          <a:off x="3932250" y="1141140"/>
          <a:ext cx="3859365" cy="250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Acrobat Document" r:id="rId8" imgW="9829537" imgH="7153151" progId="Acrobat.Document.DC">
                  <p:embed/>
                </p:oleObj>
              </mc:Choice>
              <mc:Fallback>
                <p:oleObj name="Acrobat Document" r:id="rId8" imgW="9829537" imgH="7153151" progId="Acrobat.Document.DC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14E55B0E-26E7-4335-A5B6-AAB3742C7F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32250" y="1141140"/>
                        <a:ext cx="3859365" cy="25098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0B1726D-5412-4A61-A714-FE9150DF4D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619235"/>
              </p:ext>
            </p:extLst>
          </p:nvPr>
        </p:nvGraphicFramePr>
        <p:xfrm>
          <a:off x="3924974" y="3680840"/>
          <a:ext cx="3859365" cy="250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Acrobat Document" r:id="rId10" imgW="9877275" imgH="7153151" progId="Acrobat.Document.DC">
                  <p:embed/>
                </p:oleObj>
              </mc:Choice>
              <mc:Fallback>
                <p:oleObj name="Acrobat Document" r:id="rId10" imgW="9877275" imgH="7153151" progId="Acrobat.Document.DC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D0B1726D-5412-4A61-A714-FE9150DF4D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24974" y="3680840"/>
                        <a:ext cx="3859365" cy="250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D3503E0-2FA5-4323-80DC-FE9E6505DB55}"/>
              </a:ext>
            </a:extLst>
          </p:cNvPr>
          <p:cNvSpPr/>
          <p:nvPr/>
        </p:nvSpPr>
        <p:spPr>
          <a:xfrm>
            <a:off x="3972436" y="3638493"/>
            <a:ext cx="1889497" cy="2495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9619642-FF01-4874-B2D5-8799B6606E18}"/>
              </a:ext>
            </a:extLst>
          </p:cNvPr>
          <p:cNvSpPr/>
          <p:nvPr/>
        </p:nvSpPr>
        <p:spPr>
          <a:xfrm>
            <a:off x="3972436" y="1052565"/>
            <a:ext cx="1889497" cy="2495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0101BC-306A-48C4-BB0F-7955BFFD6200}"/>
              </a:ext>
            </a:extLst>
          </p:cNvPr>
          <p:cNvSpPr txBox="1"/>
          <p:nvPr/>
        </p:nvSpPr>
        <p:spPr>
          <a:xfrm>
            <a:off x="391007" y="1446310"/>
            <a:ext cx="4976397" cy="230832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Учебный курс «Робототехника»</a:t>
            </a:r>
            <a:r>
              <a:rPr lang="ru-RU" b="1" dirty="0"/>
              <a:t> </a:t>
            </a:r>
            <a:r>
              <a:rPr lang="ru-RU" dirty="0"/>
              <a:t>на основе набора </a:t>
            </a:r>
            <a:r>
              <a:rPr lang="en-US" dirty="0"/>
              <a:t>LEGO</a:t>
            </a:r>
            <a:r>
              <a:rPr lang="ru-RU" dirty="0"/>
              <a:t> </a:t>
            </a:r>
            <a:r>
              <a:rPr lang="en-US" dirty="0"/>
              <a:t>MINDSTORMS EV3</a:t>
            </a:r>
            <a:endParaRPr lang="ru-RU" dirty="0"/>
          </a:p>
          <a:p>
            <a:r>
              <a:rPr lang="ru-RU" b="1" dirty="0">
                <a:solidFill>
                  <a:schemeClr val="accent1"/>
                </a:solidFill>
              </a:rPr>
              <a:t>Варианты использования: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на уроках информатики и технологии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часть учебного плана, формируемая участниками образовательных отношений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во внеурочной деятельности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в дополнительном образовании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36A75B-0DC4-4161-BCC5-A2F2D43C3EC9}"/>
              </a:ext>
            </a:extLst>
          </p:cNvPr>
          <p:cNvSpPr txBox="1"/>
          <p:nvPr/>
        </p:nvSpPr>
        <p:spPr>
          <a:xfrm>
            <a:off x="49838" y="5135214"/>
            <a:ext cx="5658733" cy="120032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Есть авторская примерная рабочая программа курса:</a:t>
            </a:r>
          </a:p>
          <a:p>
            <a:r>
              <a:rPr lang="en-US" dirty="0">
                <a:hlinkClick r:id="rId12"/>
              </a:rPr>
              <a:t>http://lbz.ru/metodist/iumk/robototehnika/rt-5-8-progr.pdf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750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3">
            <a:extLst>
              <a:ext uri="{FF2B5EF4-FFF2-40B4-BE49-F238E27FC236}">
                <a16:creationId xmlns:a16="http://schemas.microsoft.com/office/drawing/2014/main" id="{77F3586D-A2EE-4EFE-9373-FB40FAC8D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361"/>
            <a:ext cx="54228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E416F-28BD-447E-8291-A36681D87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530" y="135495"/>
            <a:ext cx="10227146" cy="7514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  <a:t>Основное общее образование (9 класс). Робототехника</a:t>
            </a:r>
            <a:br>
              <a:rPr lang="ru-RU" sz="2800" dirty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2200" dirty="0">
                <a:solidFill>
                  <a:srgbClr val="002060"/>
                </a:solidFill>
                <a:latin typeface="Arial" charset="0"/>
                <a:cs typeface="Arial" charset="0"/>
              </a:rPr>
              <a:t>Д.Г. Копосов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01D978-47C0-46D2-AE9B-657B9813A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06" y="1326769"/>
            <a:ext cx="3398693" cy="43533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reflection stA="30000" endPos="34000" dist="50800" dir="5400000" sy="-100000" algn="bl" rotWithShape="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FC880B0-F69F-4CF6-B276-6164867EFB57}"/>
              </a:ext>
            </a:extLst>
          </p:cNvPr>
          <p:cNvSpPr/>
          <p:nvPr/>
        </p:nvSpPr>
        <p:spPr>
          <a:xfrm>
            <a:off x="4969346" y="1446028"/>
            <a:ext cx="58333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Учебный курс «Робототехника» </a:t>
            </a:r>
          </a:p>
          <a:p>
            <a:r>
              <a:rPr lang="ru-RU" dirty="0"/>
              <a:t>на основе платформы </a:t>
            </a:r>
            <a:r>
              <a:rPr lang="en-US" dirty="0"/>
              <a:t>Arduino</a:t>
            </a:r>
            <a:endParaRPr lang="ru-RU" dirty="0"/>
          </a:p>
          <a:p>
            <a:endParaRPr lang="ru-RU" dirty="0"/>
          </a:p>
          <a:p>
            <a:r>
              <a:rPr lang="ru-RU" b="1" dirty="0">
                <a:solidFill>
                  <a:schemeClr val="accent1"/>
                </a:solidFill>
              </a:rPr>
              <a:t>Варианты использования: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на уроках информатики и технологии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часть учебного плана, формируемая участниками образовательных отношений (как вторая часть курса «Робототехника»)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во внеурочной деятельности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в дополнительном образовании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r>
              <a:rPr lang="ru-RU" b="1" dirty="0">
                <a:solidFill>
                  <a:schemeClr val="accent1"/>
                </a:solidFill>
              </a:rPr>
              <a:t> Особенности: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dirty="0"/>
              <a:t>позволяет заниматься моделированием в рамках проектов «Умная школа», «Умный дом»</a:t>
            </a:r>
          </a:p>
        </p:txBody>
      </p:sp>
    </p:spTree>
    <p:extLst>
      <p:ext uri="{BB962C8B-B14F-4D97-AF65-F5344CB8AC3E}">
        <p14:creationId xmlns:p14="http://schemas.microsoft.com/office/powerpoint/2010/main" val="10306164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1231</Words>
  <Application>Microsoft Office PowerPoint</Application>
  <PresentationFormat>Широкоэкранный</PresentationFormat>
  <Paragraphs>201</Paragraphs>
  <Slides>15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&amp;quot</vt:lpstr>
      <vt:lpstr>Arial</vt:lpstr>
      <vt:lpstr>Calibri</vt:lpstr>
      <vt:lpstr>Calibri Light</vt:lpstr>
      <vt:lpstr>Tahoma</vt:lpstr>
      <vt:lpstr>Тема Office</vt:lpstr>
      <vt:lpstr>Acrobat Document</vt:lpstr>
      <vt:lpstr>Презентация PowerPoint</vt:lpstr>
      <vt:lpstr>Презентация PowerPoint</vt:lpstr>
      <vt:lpstr>Профессии будущего. Информационная революция:  внедрение IT во все сферы</vt:lpstr>
      <vt:lpstr>Концепция предметной области «Технология»</vt:lpstr>
      <vt:lpstr>Презентация PowerPoint</vt:lpstr>
      <vt:lpstr>Презентация PowerPoint</vt:lpstr>
      <vt:lpstr>Начальное общее образование. Робототехника Д.И. Павлов, М.Ю. Ревякин; под ред. Л.Л. Босовой</vt:lpstr>
      <vt:lpstr>Основное общее образование (5 – 8 классы). Робототехника Д.Г. Копосов</vt:lpstr>
      <vt:lpstr>Основное общее образование (9 класс). Робототехника Д.Г. Копосов</vt:lpstr>
      <vt:lpstr>Основное общее образование. 3D-моделирование</vt:lpstr>
      <vt:lpstr>Основное общее образование Программирование на современных языках высокого уровня</vt:lpstr>
      <vt:lpstr>Основное общее образование. Веб-дизайн</vt:lpstr>
      <vt:lpstr>Среднее общее образование  Программирование на современных языках высокого уровня</vt:lpstr>
      <vt:lpstr>Среднее общее образование. Веб-дизайн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Панасенкова</dc:creator>
  <cp:lastModifiedBy>Ольга Панасенкова</cp:lastModifiedBy>
  <cp:revision>106</cp:revision>
  <dcterms:created xsi:type="dcterms:W3CDTF">2019-01-27T13:17:10Z</dcterms:created>
  <dcterms:modified xsi:type="dcterms:W3CDTF">2019-01-28T19:38:12Z</dcterms:modified>
</cp:coreProperties>
</file>